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0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1" r:id="rId8"/>
    <p:sldId id="259" r:id="rId9"/>
    <p:sldId id="260" r:id="rId10"/>
    <p:sldId id="267" r:id="rId11"/>
    <p:sldId id="262" r:id="rId12"/>
    <p:sldId id="266" r:id="rId13"/>
    <p:sldId id="264" r:id="rId14"/>
    <p:sldId id="265" r:id="rId15"/>
  </p:sldIdLst>
  <p:sldSz cx="10287000" cy="7239000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AB600"/>
    <a:srgbClr val="E8E8E8"/>
    <a:srgbClr val="FFB300"/>
    <a:srgbClr val="E7511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32" y="-84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2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/>
              <a:t>15 février 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5D3A82-825C-4C89-A5B6-435246F5BA4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6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/>
              <a:t>15 février 2005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44538"/>
            <a:ext cx="52895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6FF30-48C0-47CD-BE82-C5B7388C5F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612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4" name="Picture 28" descr="Prezentacio hat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00175"/>
            <a:ext cx="9720263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7800" y="2209800"/>
            <a:ext cx="4362450" cy="1276350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Pre</a:t>
            </a:r>
            <a:r>
              <a:rPr lang="hu-HU" noProof="0" smtClean="0"/>
              <a:t>z</a:t>
            </a:r>
            <a:r>
              <a:rPr lang="fr-FR" noProof="0" smtClean="0"/>
              <a:t>ent</a:t>
            </a:r>
            <a:r>
              <a:rPr lang="hu-HU" noProof="0" smtClean="0"/>
              <a:t>áció címe</a:t>
            </a:r>
            <a:br>
              <a:rPr lang="hu-HU" noProof="0" smtClean="0"/>
            </a:br>
            <a:r>
              <a:rPr lang="fr-FR" noProof="0" smtClean="0"/>
              <a:t>Arial 32pt</a:t>
            </a:r>
            <a:r>
              <a:rPr lang="hu-HU" noProof="0" smtClean="0"/>
              <a:t>, bold</a:t>
            </a:r>
            <a:endParaRPr lang="fr-FR" noProof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63963"/>
            <a:ext cx="4362450" cy="202723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 smtClean="0"/>
              <a:t>Alcím – Arial 20pt, bold</a:t>
            </a:r>
            <a:endParaRPr lang="fr-FR" noProof="0" smtClean="0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quarter" idx="2"/>
          </p:nvPr>
        </p:nvSpPr>
        <p:spPr>
          <a:xfrm>
            <a:off x="7486650" y="6248400"/>
            <a:ext cx="2133600" cy="45720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pic>
        <p:nvPicPr>
          <p:cNvPr id="9245" name="Picture 29" descr="Antenna_Hungaria_Q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50850"/>
            <a:ext cx="2808287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EBDC1-63B1-4ABA-893A-438CF417CB17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593013" y="457200"/>
            <a:ext cx="2428875" cy="5867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7135813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C5C14-4510-4C81-A5A8-C8A80B7FCD41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C7F3-A2F6-4F11-A0F1-42B2B1BFC41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78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2FB7-85C3-4140-9DEB-B74BEE2F9B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3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0923A-E554-4EDD-A28F-C8920AD005E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1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0" y="1819275"/>
            <a:ext cx="455295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819275"/>
            <a:ext cx="455295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CF8E-F70D-4FBA-AE0A-3F4D3070D6D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52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8B66-BBD8-447F-B343-69BF2F19C94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3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4BA0-459E-4525-B76F-DD242B355C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9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1E24-1A44-445E-930E-B61ABB876E4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9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93106-1D2E-4C93-BC42-DFC05949C41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0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Schneider Henrik - </a:t>
            </a:r>
            <a:r>
              <a:rPr lang="hu-HU" b="1" dirty="0" smtClean="0"/>
              <a:t>Az OTT audiovizuális terjesztés gyakorlata</a:t>
            </a:r>
            <a:endParaRPr lang="fr-FR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2012. Október 10.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8CD76-724D-48B8-9A53-0C0658015FDD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4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F01C-53AD-4E1C-9278-5F21797DD11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44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10E62-5C1C-4AAF-9F51-36FC2A4361D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39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543800" y="457200"/>
            <a:ext cx="2362200" cy="5994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934200" cy="5994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9756-C397-4AE6-9BA6-D700A85B1F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8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D82C-4456-404F-B29B-77A40AE13D93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7815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38750" y="1981200"/>
            <a:ext cx="47831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DAADB-34B1-4CF9-A2F8-45D4402DC940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9AD4-3414-4C8F-B997-2B83E64893A0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9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Schneider Henrik - </a:t>
            </a:r>
            <a:r>
              <a:rPr lang="hu-HU" dirty="0" smtClean="0"/>
              <a:t>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4F15-5161-4BB2-BECC-EBDB8C845DBD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1440-C6D0-4E34-8C8F-CF02C32610DE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CE001-36EC-4EE3-9FD7-E031CE0E1482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prezentáció címe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dátum</a:t>
            </a:r>
            <a:endParaRPr lang="fr-FR" sz="1400">
              <a:latin typeface="Times" pitchFamily="-80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6833-1629-4B24-BA60-7188F3B33594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3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trame_ronde_bandeau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718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97170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tartalom</a:t>
            </a:r>
            <a:endParaRPr lang="fr-FR" smtClean="0"/>
          </a:p>
          <a:p>
            <a:pPr lvl="1"/>
            <a:r>
              <a:rPr lang="hu-HU" smtClean="0"/>
              <a:t>tartalom</a:t>
            </a:r>
            <a:endParaRPr lang="fr-FR" smtClean="0"/>
          </a:p>
          <a:p>
            <a:pPr lvl="2"/>
            <a:r>
              <a:rPr lang="hu-HU" smtClean="0"/>
              <a:t>tartalom</a:t>
            </a:r>
            <a:endParaRPr lang="fr-FR" smtClean="0"/>
          </a:p>
          <a:p>
            <a:pPr lvl="3"/>
            <a:r>
              <a:rPr lang="hu-HU" smtClean="0"/>
              <a:t>tartalom</a:t>
            </a:r>
            <a:endParaRPr lang="fr-FR" smtClean="0"/>
          </a:p>
          <a:p>
            <a:pPr lvl="4"/>
            <a:r>
              <a:rPr lang="hu-HU" smtClean="0"/>
              <a:t>tartalom</a:t>
            </a:r>
            <a:endParaRPr lang="fr-FR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2913" y="6788150"/>
            <a:ext cx="4541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5038">
              <a:defRPr sz="1000">
                <a:latin typeface="+mn-lt"/>
              </a:defRPr>
            </a:lvl1pPr>
          </a:lstStyle>
          <a:p>
            <a:r>
              <a:rPr lang="hu-HU" dirty="0" smtClean="0"/>
              <a:t>Schneider Henrik - </a:t>
            </a:r>
            <a:r>
              <a:rPr lang="hu-HU" dirty="0" smtClean="0"/>
              <a:t>Az OTT audiovizuális terjesztés gyakorlata</a:t>
            </a:r>
            <a:endParaRPr lang="fr-FR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5713" y="6788150"/>
            <a:ext cx="16398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hu-HU" dirty="0" smtClean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781800"/>
            <a:ext cx="3048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B6084A33-2CDF-4A6A-9F9F-FD72F61B81BD}" type="slidenum">
              <a:rPr lang="fr-FR"/>
              <a:pPr/>
              <a:t>‹#›</a:t>
            </a:fld>
            <a:endParaRPr lang="fr-FR" sz="1400">
              <a:latin typeface="Times" pitchFamily="-80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94488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Cím – Arial 28pt, bold</a:t>
            </a:r>
            <a:endParaRPr lang="fr-FR" smtClean="0"/>
          </a:p>
        </p:txBody>
      </p:sp>
      <p:pic>
        <p:nvPicPr>
          <p:cNvPr id="1048" name="Picture 24" descr="Antenna_Hungaria_Q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6572250"/>
            <a:ext cx="1760537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9350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9250" indent="-349250" algn="l" defTabSz="935038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"/>
        <a:defRPr sz="2000" b="1">
          <a:solidFill>
            <a:srgbClr val="FF8000"/>
          </a:solidFill>
          <a:latin typeface="+mn-lt"/>
          <a:ea typeface="+mn-ea"/>
          <a:cs typeface="+mn-cs"/>
        </a:defRPr>
      </a:lvl1pPr>
      <a:lvl2pPr marL="758825" indent="-292100" algn="l" defTabSz="935038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"/>
        <a:defRPr sz="1400">
          <a:solidFill>
            <a:schemeClr val="tx1"/>
          </a:solidFill>
          <a:latin typeface="+mn-lt"/>
        </a:defRPr>
      </a:lvl2pPr>
      <a:lvl3pPr marL="1166813" indent="-231775" algn="l" defTabSz="935038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33538" indent="-231775" algn="l" defTabSz="935038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1018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FF794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90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FF794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162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FF794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734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FF794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30650" indent="-233363" algn="l" defTabSz="935038" rtl="0" eaLnBrk="0" fontAlgn="base" hangingPunct="0">
        <a:spcBef>
          <a:spcPct val="20000"/>
        </a:spcBef>
        <a:spcAft>
          <a:spcPct val="0"/>
        </a:spcAft>
        <a:buClr>
          <a:srgbClr val="FF794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trame_ronde_bandeau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718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2913" y="6788150"/>
            <a:ext cx="4541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5038">
              <a:defRPr sz="1000">
                <a:latin typeface="+mn-lt"/>
              </a:defRPr>
            </a:lvl1pPr>
          </a:lstStyle>
          <a:p>
            <a:r>
              <a:rPr lang="hu-HU" dirty="0" smtClean="0"/>
              <a:t>Schneider Henrik - Az OTT üzleti realitása Magyarországon</a:t>
            </a:r>
            <a:endParaRPr lang="fr-FR" dirty="0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5713" y="6788150"/>
            <a:ext cx="16398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hu-HU" dirty="0" smtClean="0"/>
              <a:t>2012. Október 10.</a:t>
            </a:r>
            <a:endParaRPr lang="fr-FR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781800"/>
            <a:ext cx="3048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6EB1782A-E926-477D-9F4B-C37DED07E55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94488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Cím – Arial 28pt, bold</a:t>
            </a:r>
            <a:endParaRPr lang="fr-FR" smtClean="0"/>
          </a:p>
        </p:txBody>
      </p:sp>
      <p:pic>
        <p:nvPicPr>
          <p:cNvPr id="48140" name="Picture 12" descr="Antenna_Hungaria_Q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6572250"/>
            <a:ext cx="1760537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19275"/>
            <a:ext cx="925830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1694284"/>
            <a:ext cx="4362450" cy="1276350"/>
          </a:xfrm>
        </p:spPr>
        <p:txBody>
          <a:bodyPr/>
          <a:lstStyle/>
          <a:p>
            <a:r>
              <a:rPr lang="hu-HU" dirty="0"/>
              <a:t>Az OTT audiovizuális terjesztés gyakorlata</a:t>
            </a:r>
            <a:endParaRPr lang="hu-H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48447"/>
            <a:ext cx="4362450" cy="2027237"/>
          </a:xfrm>
        </p:spPr>
        <p:txBody>
          <a:bodyPr/>
          <a:lstStyle/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Schneider Henrik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2013. Április 22.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 flipH="1">
            <a:off x="7591771" y="4306778"/>
            <a:ext cx="247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 smtClean="0">
                <a:latin typeface="+mn-lt"/>
              </a:rPr>
              <a:t>Netre kapcsolt egyéb eszközök</a:t>
            </a:r>
            <a:endParaRPr lang="en-US" sz="1800" dirty="0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az </a:t>
            </a:r>
            <a:r>
              <a:rPr lang="hu-HU" dirty="0" err="1" smtClean="0"/>
              <a:t>Over-The-Top</a:t>
            </a:r>
            <a:r>
              <a:rPr lang="hu-HU" dirty="0" smtClean="0"/>
              <a:t> (OTT) tartalomterjesztés?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 smtClean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2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6" name="Picture 5" descr="C:\Users\schneiderh\Pictures\connected t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0867" y="2581148"/>
            <a:ext cx="1050708" cy="111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schneiderh\Pictures\comp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50" y="2644487"/>
            <a:ext cx="1050026" cy="105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 flipH="1">
            <a:off x="7814401" y="178039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Online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(PC, tablet, </a:t>
            </a:r>
            <a:r>
              <a:rPr lang="en-US" sz="1800" dirty="0" err="1" smtClean="0">
                <a:latin typeface="+mn-lt"/>
              </a:rPr>
              <a:t>mobil</a:t>
            </a:r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5776412" y="19650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00" dirty="0" smtClean="0">
                <a:latin typeface="+mn-lt"/>
              </a:rPr>
              <a:t>TV</a:t>
            </a:r>
            <a:endParaRPr lang="en-US" sz="1800" dirty="0"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 flipH="1">
            <a:off x="5340395" y="444527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00" dirty="0" err="1" smtClean="0">
                <a:latin typeface="+mn-lt"/>
              </a:rPr>
              <a:t>Set</a:t>
            </a:r>
            <a:r>
              <a:rPr lang="hu-HU" sz="1800" dirty="0" smtClean="0">
                <a:latin typeface="+mn-lt"/>
              </a:rPr>
              <a:t> top </a:t>
            </a:r>
            <a:r>
              <a:rPr lang="hu-HU" sz="1800" dirty="0" err="1" smtClean="0">
                <a:latin typeface="+mn-lt"/>
              </a:rPr>
              <a:t>box</a:t>
            </a:r>
            <a:endParaRPr lang="en-US" sz="1800" dirty="0">
              <a:latin typeface="+mn-lt"/>
            </a:endParaRPr>
          </a:p>
        </p:txBody>
      </p:sp>
      <p:pic>
        <p:nvPicPr>
          <p:cNvPr id="11" name="Picture 15" descr="C:\Users\schneiderh\Pictures\ST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17920"/>
          <a:stretch/>
        </p:blipFill>
        <p:spPr bwMode="auto">
          <a:xfrm>
            <a:off x="5280393" y="5484033"/>
            <a:ext cx="1471656" cy="72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tblgVayTeHnOSn7wLSNzDtQ87WIWPW0Q7KvUh-O28omkjqVyn6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04" y="5130938"/>
            <a:ext cx="1080119" cy="143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alra-jobbra nyíl 12"/>
          <p:cNvSpPr/>
          <p:nvPr/>
        </p:nvSpPr>
        <p:spPr bwMode="auto">
          <a:xfrm>
            <a:off x="1903140" y="3340047"/>
            <a:ext cx="2376264" cy="639493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80" charset="0"/>
              </a:rPr>
              <a:t>IP</a:t>
            </a:r>
          </a:p>
        </p:txBody>
      </p:sp>
      <p:sp>
        <p:nvSpPr>
          <p:cNvPr id="17" name="Balra-jobbra nyíl 16"/>
          <p:cNvSpPr/>
          <p:nvPr/>
        </p:nvSpPr>
        <p:spPr bwMode="auto">
          <a:xfrm>
            <a:off x="1903140" y="4339580"/>
            <a:ext cx="2376264" cy="639493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80" charset="0"/>
              </a:rPr>
              <a:t>Tartalom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80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flipH="1">
            <a:off x="182328" y="433958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00" dirty="0" smtClean="0">
                <a:solidFill>
                  <a:schemeClr val="accent2"/>
                </a:solidFill>
                <a:latin typeface="+mn-lt"/>
              </a:rPr>
              <a:t>2. Szolgáltató</a:t>
            </a:r>
          </a:p>
          <a:p>
            <a:pPr algn="ctr"/>
            <a:r>
              <a:rPr lang="hu-HU" sz="1800" dirty="0" smtClean="0">
                <a:solidFill>
                  <a:schemeClr val="accent2"/>
                </a:solidFill>
                <a:latin typeface="+mn-lt"/>
              </a:rPr>
              <a:t>(Tartalom)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 flipH="1">
            <a:off x="92558" y="3331468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u-HU" sz="1800" dirty="0" smtClean="0">
                <a:latin typeface="+mn-lt"/>
              </a:rPr>
              <a:t>Szolgáltató</a:t>
            </a:r>
          </a:p>
          <a:p>
            <a:pPr algn="ctr"/>
            <a:r>
              <a:rPr lang="hu-HU" sz="1800" dirty="0" smtClean="0">
                <a:latin typeface="+mn-lt"/>
              </a:rPr>
              <a:t>(ISP)</a:t>
            </a:r>
            <a:endParaRPr lang="en-US" sz="1800" dirty="0">
              <a:latin typeface="+mn-lt"/>
            </a:endParaRP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502677" y="3845162"/>
            <a:ext cx="4544179" cy="737471"/>
          </a:xfrm>
          <a:prstGeom prst="trapezoid">
            <a:avLst>
              <a:gd name="adj" fmla="val 193686"/>
            </a:avLst>
          </a:prstGeom>
          <a:gradFill>
            <a:gsLst>
              <a:gs pos="0">
                <a:schemeClr val="accent6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piaci specialitások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3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119810" name="Picture 2" descr="http://www.nk.com/media/16385/teruleti_kepviselok_terke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92" y="2827412"/>
            <a:ext cx="3315845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elhő 6"/>
          <p:cNvSpPr/>
          <p:nvPr/>
        </p:nvSpPr>
        <p:spPr bwMode="auto">
          <a:xfrm>
            <a:off x="390972" y="1963316"/>
            <a:ext cx="2160240" cy="936104"/>
          </a:xfrm>
          <a:prstGeom prst="cloudCallout">
            <a:avLst>
              <a:gd name="adj1" fmla="val 83318"/>
              <a:gd name="adj2" fmla="val 92062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Nehéz gazdasági helyzet</a:t>
            </a:r>
          </a:p>
        </p:txBody>
      </p:sp>
      <p:sp>
        <p:nvSpPr>
          <p:cNvPr id="12" name="Felhő 11"/>
          <p:cNvSpPr/>
          <p:nvPr/>
        </p:nvSpPr>
        <p:spPr bwMode="auto">
          <a:xfrm>
            <a:off x="568315" y="4339580"/>
            <a:ext cx="2160240" cy="936104"/>
          </a:xfrm>
          <a:prstGeom prst="cloudCallout">
            <a:avLst>
              <a:gd name="adj1" fmla="val 74407"/>
              <a:gd name="adj2" fmla="val -54461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Kis ország</a:t>
            </a:r>
          </a:p>
        </p:txBody>
      </p:sp>
      <p:sp>
        <p:nvSpPr>
          <p:cNvPr id="13" name="Felhő 12"/>
          <p:cNvSpPr/>
          <p:nvPr/>
        </p:nvSpPr>
        <p:spPr bwMode="auto">
          <a:xfrm>
            <a:off x="3271292" y="5491708"/>
            <a:ext cx="2160240" cy="936104"/>
          </a:xfrm>
          <a:prstGeom prst="cloudCallout">
            <a:avLst>
              <a:gd name="adj1" fmla="val 5902"/>
              <a:gd name="adj2" fmla="val -111013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Izolált nyelvi környezet</a:t>
            </a:r>
          </a:p>
        </p:txBody>
      </p:sp>
      <p:sp>
        <p:nvSpPr>
          <p:cNvPr id="14" name="Felhő 13"/>
          <p:cNvSpPr/>
          <p:nvPr/>
        </p:nvSpPr>
        <p:spPr bwMode="auto">
          <a:xfrm>
            <a:off x="6587137" y="5253844"/>
            <a:ext cx="2160240" cy="936104"/>
          </a:xfrm>
          <a:prstGeom prst="cloudCallout">
            <a:avLst>
              <a:gd name="adj1" fmla="val -74857"/>
              <a:gd name="adj2" fmla="val -116155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Közepes infrastruktúra</a:t>
            </a:r>
          </a:p>
        </p:txBody>
      </p:sp>
      <p:sp>
        <p:nvSpPr>
          <p:cNvPr id="15" name="Felhő 14"/>
          <p:cNvSpPr/>
          <p:nvPr/>
        </p:nvSpPr>
        <p:spPr bwMode="auto">
          <a:xfrm>
            <a:off x="7667257" y="3432647"/>
            <a:ext cx="2160240" cy="936104"/>
          </a:xfrm>
          <a:prstGeom prst="cloudCallout">
            <a:avLst>
              <a:gd name="adj1" fmla="val -111059"/>
              <a:gd name="adj2" fmla="val -18473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solidFill>
                  <a:schemeClr val="tx1"/>
                </a:solidFill>
              </a:rPr>
              <a:t>Digitális fejlesztések folyamatban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Felhő 15"/>
          <p:cNvSpPr/>
          <p:nvPr/>
        </p:nvSpPr>
        <p:spPr bwMode="auto">
          <a:xfrm>
            <a:off x="7087716" y="1891308"/>
            <a:ext cx="2448272" cy="936104"/>
          </a:xfrm>
          <a:prstGeom prst="cloudCallout">
            <a:avLst>
              <a:gd name="adj1" fmla="val -87667"/>
              <a:gd name="adj2" fmla="val 53503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solidFill>
                  <a:schemeClr val="tx1"/>
                </a:solidFill>
              </a:rPr>
              <a:t>Magas napi TV fogyasztási idő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Árazási módszerek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4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2050" name="Picture 2" descr="https://encrypted-tbn2.gstatic.com/images?q=tbn:ANd9GcQwHpCHDOgoiGNYud-TqiGwCfHNarP7waD4Co4dLJBPiBvRL8rs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" y="3547492"/>
            <a:ext cx="22802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772493" y="4081471"/>
            <a:ext cx="185623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Előfizető</a:t>
            </a:r>
          </a:p>
        </p:txBody>
      </p:sp>
      <p:sp>
        <p:nvSpPr>
          <p:cNvPr id="7" name="Robbanás 2 6"/>
          <p:cNvSpPr/>
          <p:nvPr/>
        </p:nvSpPr>
        <p:spPr bwMode="auto">
          <a:xfrm>
            <a:off x="508013" y="5131668"/>
            <a:ext cx="2618465" cy="1398075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80" charset="0"/>
              </a:rPr>
              <a:t>Akció!</a:t>
            </a:r>
          </a:p>
        </p:txBody>
      </p:sp>
      <p:pic>
        <p:nvPicPr>
          <p:cNvPr id="2056" name="Picture 8" descr="Payment Pl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4" y="1963316"/>
            <a:ext cx="1793776" cy="134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 flipH="1">
            <a:off x="3559324" y="1963316"/>
            <a:ext cx="577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+mn-lt"/>
              </a:rPr>
              <a:t>Tranzakciós fizetés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Fizetés egy adott tartalom megtekintéséért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Használat arányos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Egy-egy filmre vetített relatív magas költség</a:t>
            </a:r>
            <a:endParaRPr lang="en-US" sz="1800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 flipH="1">
            <a:off x="3559324" y="3560266"/>
            <a:ext cx="577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+mn-lt"/>
              </a:rPr>
              <a:t>Előfizetéses modell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Havidíj, használattól függetlenül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Kiszámítható költség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Sok használattal költséghatékony a nézőnek</a:t>
            </a:r>
            <a:endParaRPr lang="en-US" sz="1800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 flipH="1">
            <a:off x="3559324" y="5131668"/>
            <a:ext cx="5778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+mn-lt"/>
              </a:rPr>
              <a:t>Reklám alapú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err="1" smtClean="0">
                <a:latin typeface="+mn-lt"/>
              </a:rPr>
              <a:t>Preroll</a:t>
            </a:r>
            <a:endParaRPr lang="hu-H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err="1" smtClean="0">
                <a:latin typeface="+mn-lt"/>
              </a:rPr>
              <a:t>Postroll</a:t>
            </a:r>
            <a:endParaRPr lang="hu-H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err="1" smtClean="0">
                <a:latin typeface="+mn-lt"/>
              </a:rPr>
              <a:t>Insert</a:t>
            </a:r>
            <a:endParaRPr lang="hu-H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err="1" smtClean="0">
                <a:latin typeface="+mn-lt"/>
              </a:rPr>
              <a:t>Layover</a:t>
            </a:r>
            <a:endParaRPr lang="hu-H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3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OTT </a:t>
            </a:r>
            <a:r>
              <a:rPr lang="hu-HU" dirty="0" err="1" smtClean="0"/>
              <a:t>streaming</a:t>
            </a:r>
            <a:r>
              <a:rPr lang="hu-HU" dirty="0" smtClean="0"/>
              <a:t> szükséges háttér infrastruktúrája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5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8" y="1891308"/>
            <a:ext cx="6577906" cy="465417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Technikai kihívások – a szolgáltatási modellben figyelembe kell venni!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6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3074" name="Picture 2" descr="https://encrypted-tbn0.gstatic.com/images?q=tbn:ANd9GcRI8QyxMety6eixJvBMqgc0NyNlc8hO6LQeJfE_uuINJ0Pxp699w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1594217" y="1891308"/>
            <a:ext cx="174908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T_0Ev11pRHlpSE-HuppmoOuCAYdVAQadmybEoKnvtQnga26pC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35" y="3822750"/>
            <a:ext cx="110444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_yK0P7jqs8EqyenQUC9J5Ld0N263oznzsRf9ARDNUQz_v4QoOc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8" y="5357101"/>
            <a:ext cx="1746866" cy="92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 flipH="1">
            <a:off x="4999484" y="239710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+mn-lt"/>
              </a:rPr>
              <a:t>Centralizált infrastruktúra</a:t>
            </a:r>
            <a:endParaRPr lang="en-US" sz="1800" dirty="0"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 flipH="1">
            <a:off x="4999484" y="39795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smtClean="0">
                <a:latin typeface="+mn-lt"/>
              </a:rPr>
              <a:t>OTT szolgáltatóként korlátozott lehetőség a köztes hálózatok monitorozására</a:t>
            </a:r>
            <a:endParaRPr lang="en-US" sz="1800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 flipH="1">
            <a:off x="4999484" y="57077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+mn-lt"/>
              </a:rPr>
              <a:t>„Végtelen” számú platform</a:t>
            </a:r>
            <a:endParaRPr lang="en-US" sz="1800" dirty="0">
              <a:latin typeface="+mn-lt"/>
            </a:endParaRPr>
          </a:p>
        </p:txBody>
      </p:sp>
      <p:pic>
        <p:nvPicPr>
          <p:cNvPr id="3080" name="Picture 8" descr="https://encrypted-tbn1.gstatic.com/images?q=tbn:ANd9GcQ_BIb3nezJ-VZf1KfyEnqvq-XtOty7_QX2C_5TdbtdS4UqpSwKh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5449433"/>
            <a:ext cx="2233308" cy="73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hu-HU" dirty="0" err="1"/>
              <a:t>Cord-cutting</a:t>
            </a:r>
            <a:r>
              <a:rPr lang="hu-HU" dirty="0"/>
              <a:t>” jelenség – amerikai példa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/>
              <a:t>2013. Április 22.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7</a:t>
            </a:fld>
            <a:endParaRPr lang="fr-FR" sz="1400">
              <a:latin typeface="Times" pitchFamily="-8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1785819"/>
            <a:ext cx="7257181" cy="464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Szövegdoboz 1024"/>
          <p:cNvSpPr txBox="1"/>
          <p:nvPr/>
        </p:nvSpPr>
        <p:spPr>
          <a:xfrm>
            <a:off x="2911252" y="6427812"/>
            <a:ext cx="4506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i="1" dirty="0" smtClean="0"/>
              <a:t>Forrás: </a:t>
            </a:r>
            <a:r>
              <a:rPr lang="hu-HU" sz="900" i="1" dirty="0" err="1" smtClean="0"/>
              <a:t>Szolgálgáltatói</a:t>
            </a:r>
            <a:r>
              <a:rPr lang="hu-HU" sz="900" i="1" dirty="0" smtClean="0"/>
              <a:t> weblapok alapján Antenna </a:t>
            </a:r>
            <a:r>
              <a:rPr lang="hu-HU" sz="900" i="1" dirty="0" err="1" smtClean="0"/>
              <a:t>Hungára</a:t>
            </a:r>
            <a:r>
              <a:rPr lang="hu-HU" sz="900" i="1" dirty="0" smtClean="0"/>
              <a:t> </a:t>
            </a:r>
            <a:r>
              <a:rPr lang="hu-HU" sz="900" i="1" dirty="0" err="1" smtClean="0"/>
              <a:t>információgyűjéts</a:t>
            </a:r>
            <a:r>
              <a:rPr lang="hu-HU" sz="900" i="1" dirty="0" smtClean="0"/>
              <a:t> 2013 március</a:t>
            </a:r>
            <a:endParaRPr lang="hu-HU" sz="900" i="1" dirty="0"/>
          </a:p>
        </p:txBody>
      </p:sp>
    </p:spTree>
    <p:extLst>
      <p:ext uri="{BB962C8B-B14F-4D97-AF65-F5344CB8AC3E}">
        <p14:creationId xmlns:p14="http://schemas.microsoft.com/office/powerpoint/2010/main" val="29463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Akkor merre is haladunk </a:t>
            </a:r>
            <a:r>
              <a:rPr lang="hu-HU" dirty="0" err="1" smtClean="0"/>
              <a:t>végülis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Schneider Henrik - Az OTT audiovizuális terjesztés gyakorlata</a:t>
            </a:r>
            <a:endParaRPr lang="fr-FR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 dirty="0" smtClean="0"/>
              <a:t>2013. Április 22..</a:t>
            </a:r>
            <a:endParaRPr lang="fr-FR" sz="1400" dirty="0">
              <a:latin typeface="Times" pitchFamily="-80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8</a:t>
            </a:fld>
            <a:endParaRPr lang="fr-FR" sz="1400">
              <a:latin typeface="Times" pitchFamily="-80" charset="0"/>
            </a:endParaRPr>
          </a:p>
        </p:txBody>
      </p:sp>
      <p:grpSp>
        <p:nvGrpSpPr>
          <p:cNvPr id="6" name="Group 30"/>
          <p:cNvGrpSpPr>
            <a:grpSpLocks noChangeAspect="1"/>
          </p:cNvGrpSpPr>
          <p:nvPr/>
        </p:nvGrpSpPr>
        <p:grpSpPr bwMode="auto">
          <a:xfrm>
            <a:off x="5461746" y="4040932"/>
            <a:ext cx="1828718" cy="1666800"/>
            <a:chOff x="3158" y="2161"/>
            <a:chExt cx="1344" cy="122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158" y="2161"/>
              <a:ext cx="1344" cy="122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+mn-lt"/>
              </a:endParaRPr>
            </a:p>
          </p:txBody>
        </p:sp>
        <p:pic>
          <p:nvPicPr>
            <p:cNvPr id="8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2341"/>
              <a:ext cx="925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4" descr="j0438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51" y="2039094"/>
            <a:ext cx="18027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0"/>
          <p:cNvGrpSpPr>
            <a:grpSpLocks noChangeAspect="1"/>
          </p:cNvGrpSpPr>
          <p:nvPr/>
        </p:nvGrpSpPr>
        <p:grpSpPr bwMode="auto">
          <a:xfrm>
            <a:off x="5449368" y="2039094"/>
            <a:ext cx="1841096" cy="1800000"/>
            <a:chOff x="3119" y="712"/>
            <a:chExt cx="1344" cy="131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19" y="712"/>
              <a:ext cx="1344" cy="131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+mn-lt"/>
              </a:endParaRPr>
            </a:p>
          </p:txBody>
        </p:sp>
        <p:pic>
          <p:nvPicPr>
            <p:cNvPr id="12" name="Picture 7" descr="j04380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895"/>
              <a:ext cx="1281" cy="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893591" y="5865416"/>
            <a:ext cx="5202237" cy="361488"/>
          </a:xfrm>
          <a:prstGeom prst="rightArrow">
            <a:avLst>
              <a:gd name="adj1" fmla="val 50000"/>
              <a:gd name="adj2" fmla="val 111163"/>
            </a:avLst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+mn-lt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6200000">
            <a:off x="546420" y="3646336"/>
            <a:ext cx="3979022" cy="431800"/>
          </a:xfrm>
          <a:prstGeom prst="rightArrow">
            <a:avLst>
              <a:gd name="adj1" fmla="val 50000"/>
              <a:gd name="adj2" fmla="val 101563"/>
            </a:avLst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+mn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223556" y="3614443"/>
            <a:ext cx="2689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+mn-lt"/>
              </a:rPr>
              <a:t>A tartalom szabadsága</a:t>
            </a:r>
            <a:endParaRPr lang="en-US" sz="1800" b="1" dirty="0">
              <a:latin typeface="+mn-lt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615928" y="6418520"/>
            <a:ext cx="2971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+mn-lt"/>
              </a:rPr>
              <a:t>A hozzáférés szabadsága</a:t>
            </a:r>
            <a:endParaRPr lang="en-US" sz="1800" b="1" dirty="0">
              <a:latin typeface="+mn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56026" y="2006595"/>
            <a:ext cx="1019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sz="1400" b="1" dirty="0">
                <a:latin typeface="+mn-lt"/>
              </a:rPr>
              <a:t>Pusztába </a:t>
            </a:r>
          </a:p>
          <a:p>
            <a:pPr algn="l"/>
            <a:r>
              <a:rPr lang="hu-HU" sz="1400" b="1" dirty="0">
                <a:latin typeface="+mn-lt"/>
              </a:rPr>
              <a:t>kiáltott </a:t>
            </a:r>
          </a:p>
          <a:p>
            <a:pPr algn="l"/>
            <a:r>
              <a:rPr lang="hu-HU" sz="1400" b="1" dirty="0">
                <a:latin typeface="+mn-lt"/>
              </a:rPr>
              <a:t>szó</a:t>
            </a:r>
            <a:endParaRPr lang="en-US" sz="1400" b="1" dirty="0">
              <a:latin typeface="+mn-lt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416128" y="2031660"/>
            <a:ext cx="1952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sz="1400" b="1" dirty="0">
                <a:latin typeface="+mn-lt"/>
              </a:rPr>
              <a:t>Felhasználói Kánaán</a:t>
            </a:r>
            <a:endParaRPr lang="en-US" sz="1400" b="1" dirty="0">
              <a:latin typeface="+mn-lt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814171" y="4028232"/>
            <a:ext cx="12987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sz="1400" b="1" dirty="0">
                <a:latin typeface="+mn-lt"/>
              </a:rPr>
              <a:t>Arany kalitka</a:t>
            </a:r>
            <a:endParaRPr lang="en-US" sz="1400" b="1" dirty="0">
              <a:latin typeface="+mn-lt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 rot="16200000">
            <a:off x="701198" y="3581105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dirty="0">
                <a:latin typeface="+mn-lt"/>
              </a:rPr>
              <a:t>Alacsony 	</a:t>
            </a:r>
            <a:r>
              <a:rPr lang="hu-HU" sz="1800" dirty="0" smtClean="0">
                <a:latin typeface="+mn-lt"/>
              </a:rPr>
              <a:t>Magas</a:t>
            </a:r>
            <a:endParaRPr lang="en-US" sz="1800" dirty="0">
              <a:latin typeface="+mn-lt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327896" y="6082441"/>
            <a:ext cx="3647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dirty="0">
                <a:latin typeface="+mn-lt"/>
              </a:rPr>
              <a:t>Alacsony 	</a:t>
            </a:r>
            <a:r>
              <a:rPr lang="hu-HU" sz="1800" dirty="0" smtClean="0">
                <a:latin typeface="+mn-lt"/>
              </a:rPr>
              <a:t>	Magas</a:t>
            </a:r>
            <a:endParaRPr lang="en-US" sz="1800" dirty="0">
              <a:latin typeface="+mn-lt"/>
            </a:endParaRPr>
          </a:p>
        </p:txBody>
      </p:sp>
      <p:pic>
        <p:nvPicPr>
          <p:cNvPr id="22" name="Picture 33" descr="j04450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28471"/>
          <a:stretch>
            <a:fillRect/>
          </a:stretch>
        </p:blipFill>
        <p:spPr bwMode="auto">
          <a:xfrm>
            <a:off x="3040064" y="4040932"/>
            <a:ext cx="1800000" cy="16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159505" y="4110782"/>
            <a:ext cx="1524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sz="1400" b="1">
                <a:latin typeface="+mn-lt"/>
              </a:rPr>
              <a:t>Vissza a múltba</a:t>
            </a:r>
            <a:endParaRPr lang="en-US" sz="1400" b="1" dirty="0"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 flipH="1">
            <a:off x="4911338" y="3495229"/>
            <a:ext cx="4802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5400" b="1" dirty="0" smtClean="0">
                <a:latin typeface="+mn-lt"/>
              </a:rPr>
              <a:t>?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</a:t>
            </a:r>
            <a:r>
              <a:rPr lang="hu-HU" smtClean="0"/>
              <a:t>a figyelmet!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F15-5161-4BB2-BECC-EBDB8C845DBD}" type="slidenum">
              <a:rPr lang="fr-FR" smtClean="0"/>
              <a:pPr/>
              <a:t>9</a:t>
            </a:fld>
            <a:endParaRPr lang="fr-FR" sz="1400">
              <a:latin typeface="Times" pitchFamily="-80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91447" y="2650004"/>
            <a:ext cx="33041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latin typeface="+mj-lt"/>
              </a:rPr>
              <a:t>Elérhetőségek</a:t>
            </a:r>
            <a:r>
              <a:rPr lang="hu-HU" dirty="0" smtClean="0">
                <a:latin typeface="+mj-lt"/>
              </a:rPr>
              <a:t>:</a:t>
            </a:r>
          </a:p>
          <a:p>
            <a:pPr algn="ctr"/>
            <a:endParaRPr lang="hu-HU" dirty="0">
              <a:latin typeface="+mj-lt"/>
            </a:endParaRPr>
          </a:p>
          <a:p>
            <a:pPr algn="ctr"/>
            <a:r>
              <a:rPr lang="hu-HU" dirty="0" err="1">
                <a:latin typeface="+mj-lt"/>
              </a:rPr>
              <a:t>s</a:t>
            </a:r>
            <a:r>
              <a:rPr lang="hu-HU" dirty="0" err="1" smtClean="0">
                <a:latin typeface="+mj-lt"/>
              </a:rPr>
              <a:t>chneiderh</a:t>
            </a:r>
            <a:r>
              <a:rPr lang="hu-HU" dirty="0" smtClean="0">
                <a:latin typeface="+mj-lt"/>
              </a:rPr>
              <a:t> @ </a:t>
            </a:r>
            <a:r>
              <a:rPr lang="hu-HU" dirty="0" err="1" smtClean="0">
                <a:latin typeface="+mj-lt"/>
              </a:rPr>
              <a:t>ahrt</a:t>
            </a:r>
            <a:r>
              <a:rPr lang="hu-HU" dirty="0" smtClean="0">
                <a:latin typeface="+mj-lt"/>
              </a:rPr>
              <a:t> . hu</a:t>
            </a:r>
          </a:p>
          <a:p>
            <a:pPr algn="ctr"/>
            <a:endParaRPr lang="hu-HU" dirty="0" smtClean="0">
              <a:latin typeface="+mj-lt"/>
            </a:endParaRPr>
          </a:p>
          <a:p>
            <a:pPr algn="ctr"/>
            <a:r>
              <a:rPr lang="hu-HU" dirty="0" smtClean="0">
                <a:latin typeface="+mj-lt"/>
              </a:rPr>
              <a:t>+36 20 972 6763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 prezentáció">
  <a:themeElements>
    <a:clrScheme name="AH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H prezentáci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AH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 prezentáci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 prezentáci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F398CC27C534A4BBC0809E46D148C16" ma:contentTypeVersion="3" ma:contentTypeDescription="Új dokumentum létrehozása." ma:contentTypeScope="" ma:versionID="8bf3436d6cdb53ac412dda620f855b9c">
  <xsd:schema xmlns:xsd="http://www.w3.org/2001/XMLSchema" xmlns:p="http://schemas.microsoft.com/office/2006/metadata/properties" xmlns:ns2="46dc3e04-a855-4fbe-97ff-2037929085ad" targetNamespace="http://schemas.microsoft.com/office/2006/metadata/properties" ma:root="true" ma:fieldsID="439f84d85bf055d34d24d1c5d5f7d10f" ns2:_="">
    <xsd:import namespace="46dc3e04-a855-4fbe-97ff-2037929085ad"/>
    <xsd:element name="properties">
      <xsd:complexType>
        <xsd:sequence>
          <xsd:element name="documentManagement">
            <xsd:complexType>
              <xsd:all>
                <xsd:element ref="ns2:Tulajdonos" minOccurs="0"/>
                <xsd:element ref="ns2:Le_x00ed_r_x00e1_s" minOccurs="0"/>
                <xsd:element ref="ns2:_x00c1_llapo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6dc3e04-a855-4fbe-97ff-2037929085ad" elementFormDefault="qualified">
    <xsd:import namespace="http://schemas.microsoft.com/office/2006/documentManagement/types"/>
    <xsd:element name="Tulajdonos" ma:index="8" nillable="true" ma:displayName="Tulajdonos" ma:internalName="Tulajdonos">
      <xsd:simpleType>
        <xsd:restriction base="dms:Text">
          <xsd:maxLength value="255"/>
        </xsd:restriction>
      </xsd:simpleType>
    </xsd:element>
    <xsd:element name="Le_x00ed_r_x00e1_s" ma:index="9" nillable="true" ma:displayName="Leírás" ma:internalName="Le_x00ed_r_x00e1_s">
      <xsd:simpleType>
        <xsd:restriction base="dms:Note"/>
      </xsd:simpleType>
    </xsd:element>
    <xsd:element name="_x00c1_llapot" ma:index="10" nillable="true" ma:displayName="Állapot" ma:default="Vázlat" ma:format="Dropdown" ma:internalName="_x00c1_llapot">
      <xsd:simpleType>
        <xsd:restriction base="dms:Choice">
          <xsd:enumeration value="Vázlat"/>
          <xsd:enumeration value="Piszkozat"/>
          <xsd:enumeration value="Áttekintés alatt"/>
          <xsd:enumeration value="Végső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46dc3e04-a855-4fbe-97ff-2037929085ad" xsi:nil="true"/>
    <Tulajdonos xmlns="46dc3e04-a855-4fbe-97ff-2037929085ad" xsi:nil="true"/>
    <_x00c1_llapot xmlns="46dc3e04-a855-4fbe-97ff-2037929085ad">Vázlat</_x00c1_llapot>
  </documentManagement>
</p:properties>
</file>

<file path=customXml/itemProps1.xml><?xml version="1.0" encoding="utf-8"?>
<ds:datastoreItem xmlns:ds="http://schemas.openxmlformats.org/officeDocument/2006/customXml" ds:itemID="{C7DE469E-04FC-45DB-A454-C20DB7720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BAB00-D4EF-48F6-BC37-A9630E5FC28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0ABA172-DC8E-4CC3-B7DB-2EDD06676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c3e04-a855-4fbe-97ff-2037929085a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4F157D0-9EED-4BDE-BE42-4030FD10C21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46dc3e04-a855-4fbe-97ff-2037929085a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291</Words>
  <Application>Microsoft Office PowerPoint</Application>
  <PresentationFormat>Egyéni</PresentationFormat>
  <Paragraphs>91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AH prezentáció</vt:lpstr>
      <vt:lpstr>Egyéni tervezés</vt:lpstr>
      <vt:lpstr>Az OTT audiovizuális terjesztés gyakorlata</vt:lpstr>
      <vt:lpstr>Mi is az Over-The-Top (OTT) tartalomterjesztés?</vt:lpstr>
      <vt:lpstr>Magyar piaci specialitások</vt:lpstr>
      <vt:lpstr>Árazási módszerek</vt:lpstr>
      <vt:lpstr>Az OTT streaming szükséges háttér infrastruktúrája</vt:lpstr>
      <vt:lpstr>Technikai kihívások – a szolgáltatási modellben figyelembe kell venni!</vt:lpstr>
      <vt:lpstr>„Cord-cutting” jelenség – amerikai példa</vt:lpstr>
      <vt:lpstr>Akkor merre is haladunk végülis?</vt:lpstr>
      <vt:lpstr>Köszönöm a figyelmet!</vt:lpstr>
    </vt:vector>
  </TitlesOfParts>
  <Company>獫票楧栮捯洀鉭曮㞱Û뜰⠲쎔딁烊皭〼፥ᙼ䕸忤઱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Schneider Henrik</dc:creator>
  <cp:lastModifiedBy>Schneider Henrik</cp:lastModifiedBy>
  <cp:revision>34</cp:revision>
  <dcterms:modified xsi:type="dcterms:W3CDTF">2013-04-22T13:14:47Z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Dokumentum</vt:lpwstr>
  </property>
</Properties>
</file>