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78" r:id="rId6"/>
    <p:sldId id="279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4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1969" autoAdjust="0"/>
  </p:normalViewPr>
  <p:slideViewPr>
    <p:cSldViewPr snapToGrid="0">
      <p:cViewPr varScale="1">
        <p:scale>
          <a:sx n="81" d="100"/>
          <a:sy n="81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69C0-36F9-45D5-AF55-1A7F73B4CD09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37DEE-3104-4F2D-9329-A79E7C84E3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8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37DEE-3104-4F2D-9329-A79E7C84E3D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06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37DEE-3104-4F2D-9329-A79E7C84E3D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81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5D085F-E2AB-45DD-9F41-28EFFCF49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9FAAA8-DED1-46F8-8E04-BD9BD631F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06653A-4C28-4C7F-A049-14ABCB8A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B78FC5-A458-4A3C-B44D-DC009A1E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3EE9F8-3A90-46A4-B720-3315583C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04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F444DA-45B9-4613-A433-30338783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F8EF3A-4816-4071-9C7B-C3974E51C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3C8D11-F0A7-49EB-A281-4CC987F3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171079-26A7-47E5-848C-CE85CEFD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262821-D6DE-4ECC-9749-3D0A527D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7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EF45D4E-D3DD-4E87-92ED-20AEAA031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C3A1AD-26E5-4161-A5C6-1CFF42461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C5C7A3-1CCE-4684-BB03-912BC82D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9E7B1B-BDB8-47BB-BDE9-5AC0179E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A6BF1F-70B9-4E37-98F5-F4B3D1D6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B85487-E58E-4A42-B197-CE511CCF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84579F-5D0D-4589-AD1A-DAC461642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FD27FE-6DA7-439A-AEA6-04231829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B0C54E-45F4-4B82-B2F9-1A28F966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63366C-C5CC-49C7-8E56-DF69C2F2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82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E720B5-3E4A-47B6-A378-488E6E7B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6E5024-FB04-4948-8EFC-04846B2D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C9FB2E-0B44-4A83-8916-DBA30090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457C69-9689-4326-8C3C-6430CD27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F959A-6FF9-4820-8D80-010DA191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51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42D36C-6CD5-41A5-A714-36216245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22013-7FE2-4E86-A9FD-D14B43CF9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F7E7DF4-8B4C-442F-B407-872BEFA8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E83BDD8-1D8A-4C98-91BC-7EDFC7F7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723A5F6-D61E-44B6-BD79-D48786B2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936944-FFF0-404F-9EBA-DB168DAD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90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AAEB65-33A5-4ADA-BE28-07F95BF6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D8D1D1-124E-44BE-822B-7B71F920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12C38C8-EC4F-446B-8ACD-01E7EE28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1698386-CDF2-4358-8955-AE05DCAD9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5BB0409-3541-4797-B20A-55442F5FF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BB301E7-406E-4F94-8C87-C16C0004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6C3D42B-0534-446F-800D-3EDC2C08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BF5AC97-22EC-4A8B-A73C-9DAE4731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7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47DB2F-3013-441B-889F-AAA72041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B3127FB-9FC9-4B10-946E-B16B36D4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F7224F-A30C-4D78-BED2-B28C787C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FC1ADB4-2E70-4191-B126-BC75AC12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78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F37D574-797C-4EF5-BB93-E07C2C9D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E94B317-F461-4DBA-86B4-4127BEE0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0D65DB-F26E-449F-93A0-E16FCF1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98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7FAB93-BD05-4E9C-AEA4-0A1FDED1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0474A9-2F1F-47CE-9DA9-69590640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2A3D56-3F17-4345-8841-861235269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9AE9EB8-8B74-4058-A498-59DCA8B2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CA21AA-3E0D-4BA9-9803-EAB44799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31433D-3F9F-4788-955D-E6A1D20F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51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C2FAE0-C852-484A-9B94-D82E36FC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8CB2A61-936A-47FE-A8B9-8BE751995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A64967-C6D6-4710-AECE-C5DA89700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32A7F88-CA37-447B-AA7D-219E8465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0CAE6A-53B5-4D85-A2D7-14DEFE48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5B356E-9D7F-4A7A-8EE4-804FFEF1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02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3DED2D1-D0DD-4986-979F-AA481F29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9AEE7B-A3A8-4520-B944-D89DFE71F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6CBDE8-0142-4E79-B1D0-F186B2E2C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6D3C-EA66-4CC5-8248-C2C12147742A}" type="datetimeFigureOut">
              <a:rPr lang="hu-HU" smtClean="0"/>
              <a:t>2022. 06. 29.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27D859-E116-4AE7-AE10-8A88A4DC0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67841A-EC63-4CC8-9F61-194E517E8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94CC-15A7-4D35-88E9-4E0BF07257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okatud.h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i-cop.eu/about/" TargetMode="External"/><Relationship Id="rId2" Type="http://schemas.openxmlformats.org/officeDocument/2006/relationships/hyperlink" Target="https://csi-cop.eu/faq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i-cop.eu/" TargetMode="External"/><Relationship Id="rId7" Type="http://schemas.openxmlformats.org/officeDocument/2006/relationships/hyperlink" Target="https://nokatud.hu/csi-cop-projek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katud.hu/" TargetMode="External"/><Relationship Id="rId5" Type="http://schemas.openxmlformats.org/officeDocument/2006/relationships/hyperlink" Target="https://csi-cop.eu/faq/" TargetMode="External"/><Relationship Id="rId4" Type="http://schemas.openxmlformats.org/officeDocument/2006/relationships/hyperlink" Target="https://csi-cop.eu/informal-education-mooc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hinsenkamp71@gmail.com" TargetMode="External"/><Relationship Id="rId2" Type="http://schemas.openxmlformats.org/officeDocument/2006/relationships/hyperlink" Target="mailto:fanni.szigeti@nokatud.h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rottya_rigler@yahool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nokatud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3E853E-3595-41BA-B713-8B1ABD39F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r>
              <a:rPr lang="hu-HU" sz="4800" b="1"/>
              <a:t>Az online adatvédelem - emberi jog</a:t>
            </a:r>
            <a:endParaRPr lang="hu-HU" sz="48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3C83B9-370F-4AD8-80CE-1F6FAEF90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9491"/>
            <a:ext cx="9144000" cy="1496145"/>
          </a:xfrm>
        </p:spPr>
        <p:txBody>
          <a:bodyPr/>
          <a:lstStyle/>
          <a:p>
            <a:r>
              <a:rPr lang="hu-HU" sz="2800" dirty="0"/>
              <a:t>Hinsenkamp Mária</a:t>
            </a:r>
          </a:p>
          <a:p>
            <a:r>
              <a:rPr lang="hu-HU" sz="2400" dirty="0"/>
              <a:t>mhinsenkamp71@gmail.com</a:t>
            </a:r>
          </a:p>
          <a:p>
            <a:endParaRPr lang="hu-HU" sz="2600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8A77DED-CFB9-4DFE-AC4B-C174E34A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" y="448072"/>
            <a:ext cx="1940558" cy="1133230"/>
          </a:xfrm>
          <a:prstGeom prst="rect">
            <a:avLst/>
          </a:prstGeom>
        </p:spPr>
      </p:pic>
      <p:pic>
        <p:nvPicPr>
          <p:cNvPr id="5" name="Kép 25" descr="Nők a Tudományban Egyesület">
            <a:hlinkClick r:id="rId3" tooltip="&quot;Nők a Tudományban Egyesület&quot;"/>
            <a:extLst>
              <a:ext uri="{FF2B5EF4-FFF2-40B4-BE49-F238E27FC236}">
                <a16:creationId xmlns:a16="http://schemas.microsoft.com/office/drawing/2014/main" id="{BBB6BE98-C3AB-4ADA-8F09-6DF66622AE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49" y="361462"/>
            <a:ext cx="2500923" cy="113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21897C3-9C6B-4875-BFD9-6527A3BD7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80" y="5302375"/>
            <a:ext cx="1330960" cy="88952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D1EA7C8-1B1E-4D23-9956-628B9514444B}"/>
              </a:ext>
            </a:extLst>
          </p:cNvPr>
          <p:cNvSpPr txBox="1"/>
          <p:nvPr/>
        </p:nvSpPr>
        <p:spPr>
          <a:xfrm>
            <a:off x="971550" y="6186143"/>
            <a:ext cx="10626090" cy="5452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n-GB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communication is part of a project that has received funding from the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Union's Horizon 2020 research and innovation programme under grant agreement Nº873169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5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D0FE04-6957-4882-8A94-0C42D584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lépcső: </a:t>
            </a:r>
            <a:br>
              <a:rPr lang="hu-HU" dirty="0"/>
            </a:br>
            <a:r>
              <a:rPr lang="hu-HU" dirty="0"/>
              <a:t>Az adatvédelem különböző szempontjai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AEBBE6-C30F-4C96-9106-C1EFE08E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37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u-HU" b="1" dirty="0"/>
              <a:t>A magánélethez való jog – a szokásjoggal egyidős</a:t>
            </a:r>
          </a:p>
          <a:p>
            <a:pPr lvl="1"/>
            <a:r>
              <a:rPr lang="hu-HU" dirty="0"/>
              <a:t>Régen a jog csak az élet és a tulajdon elleni fizikai támadást orvosolta</a:t>
            </a:r>
          </a:p>
          <a:p>
            <a:r>
              <a:rPr lang="hu-HU" b="1" dirty="0"/>
              <a:t>2010-től: megfigyelés - adatvédelmi botrányok</a:t>
            </a:r>
          </a:p>
          <a:p>
            <a:pPr lvl="1"/>
            <a:r>
              <a:rPr lang="hu-HU" b="1" i="1" dirty="0" err="1"/>
              <a:t>Shoshana</a:t>
            </a:r>
            <a:r>
              <a:rPr lang="hu-HU" b="1" i="1" dirty="0"/>
              <a:t> </a:t>
            </a:r>
            <a:r>
              <a:rPr lang="hu-HU" b="1" i="1" dirty="0" err="1"/>
              <a:t>Zuboff</a:t>
            </a:r>
            <a:r>
              <a:rPr lang="hu-HU" b="1" i="1" dirty="0"/>
              <a:t> (2019</a:t>
            </a:r>
            <a:r>
              <a:rPr lang="hu-HU" dirty="0"/>
              <a:t>) </a:t>
            </a:r>
            <a:r>
              <a:rPr lang="hu-HU" b="1" i="1" dirty="0"/>
              <a:t>– A megfigyelési kapitalizmus kora </a:t>
            </a:r>
            <a:r>
              <a:rPr lang="hu-HU" dirty="0"/>
              <a:t>– „A technológia felhasználók többé nem ügyfelek, hanem egy teljesen új ipari rendszer nyersanyagai”</a:t>
            </a:r>
          </a:p>
          <a:p>
            <a:pPr lvl="1"/>
            <a:r>
              <a:rPr lang="hu-HU" dirty="0"/>
              <a:t>A </a:t>
            </a:r>
            <a:r>
              <a:rPr lang="hu-HU" b="1" i="1" dirty="0"/>
              <a:t>Google Chrome </a:t>
            </a:r>
            <a:r>
              <a:rPr lang="hu-HU" dirty="0"/>
              <a:t>böngésző </a:t>
            </a:r>
            <a:r>
              <a:rPr lang="hu-HU" b="1" i="1" dirty="0" err="1"/>
              <a:t>Incognito</a:t>
            </a:r>
            <a:r>
              <a:rPr lang="hu-HU" dirty="0"/>
              <a:t> mód esetén is gyűjti a felhasználók internetes adatait (</a:t>
            </a:r>
            <a:r>
              <a:rPr lang="hu-HU" dirty="0" err="1"/>
              <a:t>Nayak</a:t>
            </a:r>
            <a:r>
              <a:rPr lang="hu-HU" dirty="0"/>
              <a:t> és </a:t>
            </a:r>
            <a:r>
              <a:rPr lang="hu-HU" dirty="0" err="1"/>
              <a:t>Rosenblatt</a:t>
            </a:r>
            <a:r>
              <a:rPr lang="hu-HU" dirty="0"/>
              <a:t>, 2021)</a:t>
            </a:r>
          </a:p>
          <a:p>
            <a:pPr lvl="1"/>
            <a:r>
              <a:rPr lang="hu-HU" b="1" i="1" dirty="0"/>
              <a:t>Facebook</a:t>
            </a:r>
            <a:r>
              <a:rPr lang="hu-HU" dirty="0"/>
              <a:t> adatsértés – több mint 530 millió FB felhasználó adatai váltak elérhetővé hackerek számára egy weboldalon (</a:t>
            </a:r>
            <a:r>
              <a:rPr lang="hu-HU" dirty="0" err="1"/>
              <a:t>Holroyd</a:t>
            </a:r>
            <a:r>
              <a:rPr lang="hu-HU" dirty="0"/>
              <a:t>, 2021)</a:t>
            </a:r>
          </a:p>
          <a:p>
            <a:pPr lvl="1"/>
            <a:r>
              <a:rPr lang="hu-HU" b="1" i="1" dirty="0"/>
              <a:t>John Oliver (HBO show ‚Last </a:t>
            </a:r>
            <a:r>
              <a:rPr lang="hu-HU" b="1" i="1" dirty="0" err="1"/>
              <a:t>Week</a:t>
            </a:r>
            <a:r>
              <a:rPr lang="hu-HU" b="1" i="1" dirty="0"/>
              <a:t> </a:t>
            </a:r>
            <a:r>
              <a:rPr lang="hu-HU" b="1" i="1" dirty="0" err="1"/>
              <a:t>tonight</a:t>
            </a:r>
            <a:r>
              <a:rPr lang="hu-HU" dirty="0"/>
              <a:t>’ 2022) –az adat-</a:t>
            </a:r>
            <a:r>
              <a:rPr lang="hu-HU" dirty="0" err="1"/>
              <a:t>brokerek</a:t>
            </a:r>
            <a:r>
              <a:rPr lang="hu-HU" dirty="0"/>
              <a:t> a multi-milliárd- dolláros ipar részei – </a:t>
            </a:r>
            <a:r>
              <a:rPr lang="hu-HU" b="1" i="1" dirty="0"/>
              <a:t>sütiken keresztül </a:t>
            </a:r>
            <a:r>
              <a:rPr lang="hu-HU" dirty="0"/>
              <a:t>gyűjtik a személyes adatokat – eladják, megosztják másokkal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214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19B6C-4C24-4881-BCE2-7B97966E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lépcső: </a:t>
            </a:r>
            <a:br>
              <a:rPr lang="hu-HU" dirty="0"/>
            </a:br>
            <a:r>
              <a:rPr lang="hu-HU" dirty="0"/>
              <a:t>Adatok és személyes 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6A7F4-5474-4368-9C08-CBD1F517A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1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Az </a:t>
            </a:r>
            <a:r>
              <a:rPr lang="hu-HU" sz="3000" b="1" dirty="0"/>
              <a:t>adatvédelem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Az adatok megőrzése, tárolása</a:t>
            </a:r>
          </a:p>
          <a:p>
            <a:pPr lvl="1"/>
            <a:r>
              <a:rPr lang="hu-HU" dirty="0"/>
              <a:t>Illetéktelenek hozzáférésének kizárása</a:t>
            </a:r>
          </a:p>
          <a:p>
            <a:r>
              <a:rPr lang="hu-HU" sz="3000" b="1" dirty="0"/>
              <a:t>Online tevékenységünk digitális lábnyomai - </a:t>
            </a:r>
            <a:r>
              <a:rPr lang="hu-HU" dirty="0"/>
              <a:t>adatot termelünk:</a:t>
            </a:r>
          </a:p>
          <a:p>
            <a:pPr lvl="1"/>
            <a:r>
              <a:rPr lang="hu-HU" dirty="0"/>
              <a:t>Akárhányszor rákeresünk valamire a Google-ban</a:t>
            </a:r>
          </a:p>
          <a:p>
            <a:pPr lvl="1"/>
            <a:r>
              <a:rPr lang="hu-HU" dirty="0"/>
              <a:t>Megnézünk valakit a Facebookon, </a:t>
            </a:r>
          </a:p>
          <a:p>
            <a:pPr lvl="1"/>
            <a:r>
              <a:rPr lang="hu-HU" dirty="0"/>
              <a:t>Ubert hívunk valahová</a:t>
            </a:r>
          </a:p>
          <a:p>
            <a:pPr lvl="1"/>
            <a:r>
              <a:rPr lang="hu-HU" dirty="0"/>
              <a:t>Felkapcsolunk egy lámpát stb. stb.  </a:t>
            </a:r>
          </a:p>
          <a:p>
            <a:r>
              <a:rPr lang="hu-HU" sz="3000" b="1" dirty="0"/>
              <a:t>Érzékeny személyes adatok </a:t>
            </a:r>
            <a:r>
              <a:rPr lang="hu-HU" dirty="0"/>
              <a:t>például:	</a:t>
            </a:r>
          </a:p>
          <a:p>
            <a:pPr lvl="1"/>
            <a:r>
              <a:rPr lang="hu-HU" dirty="0"/>
              <a:t>faji vagy etnikai származás, </a:t>
            </a:r>
          </a:p>
          <a:p>
            <a:pPr lvl="1"/>
            <a:r>
              <a:rPr lang="hu-HU" dirty="0"/>
              <a:t>politikai vélemény, </a:t>
            </a:r>
          </a:p>
          <a:p>
            <a:pPr lvl="1"/>
            <a:r>
              <a:rPr lang="hu-HU" dirty="0"/>
              <a:t>testi vagy lelki egészségre vonatkozó információk stb.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327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797B5F-B551-4A1C-8D0B-8E7C03BA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lépcső: </a:t>
            </a:r>
            <a:br>
              <a:rPr lang="hu-HU" dirty="0"/>
            </a:br>
            <a:r>
              <a:rPr lang="hu-HU" dirty="0"/>
              <a:t>Online követési technológiák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8FE638-9C01-4284-A446-4CBFB5A0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75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sz="3000" b="1" dirty="0"/>
              <a:t>Miért gyűjtenek rólunk adatokat az Interneten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Azért, hogy megismerjék, hogyan használjuk a weboldalakat</a:t>
            </a:r>
          </a:p>
          <a:p>
            <a:pPr lvl="1"/>
            <a:r>
              <a:rPr lang="hu-HU" dirty="0"/>
              <a:t>Személyre szabott online élményt nyújtsanak</a:t>
            </a:r>
          </a:p>
          <a:p>
            <a:pPr lvl="1"/>
            <a:r>
              <a:rPr lang="hu-HU" dirty="0"/>
              <a:t>Célzott hirdetésekkel bombázzanak</a:t>
            </a:r>
          </a:p>
          <a:p>
            <a:r>
              <a:rPr lang="hu-HU" sz="3000" b="1" dirty="0"/>
              <a:t>Melyek a viselkedési adatok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Böngészési adatok, kattintási viselkedés, tartózkodási hely, vásárlási előzmények, fizetési vagy tranzakciós adatok, média streamelés, aktivitási/egészségügyi adatok, közösségi média grafikon</a:t>
            </a:r>
          </a:p>
          <a:p>
            <a:r>
              <a:rPr lang="hu-HU" sz="3000" b="1" dirty="0"/>
              <a:t>A nyomkövetést végző digitális eszközök</a:t>
            </a:r>
            <a:r>
              <a:rPr lang="hu-HU" dirty="0"/>
              <a:t>: sütik, ujjlenyomat, e-mail</a:t>
            </a:r>
          </a:p>
          <a:p>
            <a:r>
              <a:rPr lang="hu-HU" sz="3000" b="1" dirty="0"/>
              <a:t>Programozott hirdetés - </a:t>
            </a:r>
            <a:r>
              <a:rPr lang="hu-HU" sz="3000" dirty="0"/>
              <a:t>Nyomkövetés a személyre szabás érdekében </a:t>
            </a:r>
          </a:p>
          <a:p>
            <a:pPr lvl="1"/>
            <a:r>
              <a:rPr lang="hu-HU" dirty="0"/>
              <a:t>Profil alkotás </a:t>
            </a:r>
          </a:p>
          <a:p>
            <a:pPr lvl="1"/>
            <a:r>
              <a:rPr lang="hu-HU" dirty="0"/>
              <a:t>Aukció formájában licitálás specifikus jellemzők (kor, nem, mobil eszköz, helyszín) stb. szerint </a:t>
            </a:r>
          </a:p>
        </p:txBody>
      </p:sp>
    </p:spTree>
    <p:extLst>
      <p:ext uri="{BB962C8B-B14F-4D97-AF65-F5344CB8AC3E}">
        <p14:creationId xmlns:p14="http://schemas.microsoft.com/office/powerpoint/2010/main" val="239484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611E2-B9FA-485D-AA3A-40216DAF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lépcső: </a:t>
            </a:r>
            <a:br>
              <a:rPr lang="hu-HU" dirty="0"/>
            </a:br>
            <a:r>
              <a:rPr lang="hu-HU" dirty="0"/>
              <a:t>Az adatvédelemmel kapcsolatos jogok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8F4728-FF22-4FF2-8F9D-53333127F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b="1" dirty="0"/>
          </a:p>
          <a:p>
            <a:r>
              <a:rPr lang="hu-HU" b="1" dirty="0"/>
              <a:t>Jogok és szabadságok napjainkban </a:t>
            </a:r>
          </a:p>
          <a:p>
            <a:pPr lvl="1"/>
            <a:r>
              <a:rPr lang="hu-HU" b="1" dirty="0"/>
              <a:t>1948- Emberi  Jogok Egyetemes Nyilatkozata (UDHR)</a:t>
            </a:r>
          </a:p>
          <a:p>
            <a:pPr lvl="1"/>
            <a:r>
              <a:rPr lang="hu-HU" dirty="0"/>
              <a:t>1949-1953: Emberi jogok Európai Egyezménye (ECHR)</a:t>
            </a:r>
          </a:p>
          <a:p>
            <a:pPr lvl="1"/>
            <a:r>
              <a:rPr lang="hu-HU" dirty="0"/>
              <a:t>Az ECHR 8. cikkétől a 108+ Egyezményig</a:t>
            </a:r>
          </a:p>
          <a:p>
            <a:pPr lvl="1"/>
            <a:r>
              <a:rPr lang="hu-HU" dirty="0"/>
              <a:t>2000: Európai Unió Alapjogi Chartája (EU CFR)</a:t>
            </a:r>
          </a:p>
          <a:p>
            <a:pPr lvl="1"/>
            <a:r>
              <a:rPr lang="hu-HU" dirty="0"/>
              <a:t>2022: EU </a:t>
            </a:r>
            <a:r>
              <a:rPr lang="hu-HU" dirty="0" err="1"/>
              <a:t>ePrivacy</a:t>
            </a:r>
            <a:r>
              <a:rPr lang="hu-HU" dirty="0"/>
              <a:t> Irányelve </a:t>
            </a:r>
          </a:p>
          <a:p>
            <a:pPr lvl="1"/>
            <a:r>
              <a:rPr lang="hu-HU" b="1" dirty="0"/>
              <a:t>2016/2018: EU Általános Adatvédelmi Rendelete (GDPR)</a:t>
            </a:r>
          </a:p>
          <a:p>
            <a:pPr lvl="2"/>
            <a:r>
              <a:rPr lang="hu-HU" sz="2400" b="1" dirty="0"/>
              <a:t>Átláthatósági követelmény: </a:t>
            </a:r>
            <a:r>
              <a:rPr lang="hu-HU" sz="2400" dirty="0"/>
              <a:t>Biztosítja az egyének számára a jogot, hogy tájékoztatást kapjanak személyes adataik gyűjtéséről és védelméről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42392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B8F561-F79B-457C-A2F1-20EEA7F4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lépcső:</a:t>
            </a:r>
            <a:br>
              <a:rPr lang="hu-HU" dirty="0"/>
            </a:br>
            <a:r>
              <a:rPr lang="hu-HU" dirty="0"/>
              <a:t>Hogyan védjük meg adatainkat online?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0077B5-7A12-427F-BA11-BA79765E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00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sz="3000" b="1" dirty="0"/>
              <a:t>Digitális lábnyomunk </a:t>
            </a:r>
            <a:r>
              <a:rPr lang="hu-HU" dirty="0"/>
              <a:t>– amit olyan adatokból hagyunk, amelyek</a:t>
            </a:r>
          </a:p>
          <a:p>
            <a:pPr lvl="1"/>
            <a:r>
              <a:rPr lang="hu-HU" dirty="0"/>
              <a:t>begyűjthetők, </a:t>
            </a:r>
          </a:p>
          <a:p>
            <a:pPr lvl="1"/>
            <a:r>
              <a:rPr lang="hu-HU" dirty="0"/>
              <a:t>felhasználhatók profilunk elkészítésére, megismerésünkre, </a:t>
            </a:r>
          </a:p>
          <a:p>
            <a:pPr lvl="1"/>
            <a:r>
              <a:rPr lang="hu-HU" dirty="0"/>
              <a:t>befolyásolásunkra úgy, </a:t>
            </a:r>
          </a:p>
          <a:p>
            <a:pPr lvl="1"/>
            <a:r>
              <a:rPr lang="hu-HU" b="1" dirty="0"/>
              <a:t>hogy erről nem is tudunk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sz="3000" b="1" dirty="0"/>
              <a:t>Kontakt adatok: </a:t>
            </a:r>
            <a:r>
              <a:rPr lang="hu-HU" dirty="0"/>
              <a:t>Az adatok nemcsak RÓLUNK árulnak el információt, hanem MÁSOKRÓL is</a:t>
            </a:r>
          </a:p>
          <a:p>
            <a:pPr lvl="1"/>
            <a:endParaRPr lang="hu-HU" dirty="0"/>
          </a:p>
          <a:p>
            <a:r>
              <a:rPr lang="hu-HU" sz="3000" b="1" dirty="0"/>
              <a:t>Mit tehetünk adataink online védelméért?</a:t>
            </a:r>
          </a:p>
          <a:p>
            <a:pPr lvl="1"/>
            <a:r>
              <a:rPr lang="hu-HU" dirty="0"/>
              <a:t>Az online nyomkövetést leleplező </a:t>
            </a:r>
            <a:r>
              <a:rPr lang="hu-HU" b="1" i="1" dirty="0"/>
              <a:t>átláthatósági eszközök </a:t>
            </a:r>
            <a:r>
              <a:rPr lang="hu-HU" dirty="0"/>
              <a:t>weboldalak és appok esetén</a:t>
            </a:r>
          </a:p>
          <a:p>
            <a:pPr lvl="1"/>
            <a:r>
              <a:rPr lang="hu-HU" dirty="0"/>
              <a:t>Süti tájékoztató és/vagy adatvédelmi tájékoztató alapján sütik nem-engedélyezése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917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6770D8-F2F5-4934-8550-6E3519F8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hu-HU" dirty="0"/>
              <a:t>CSI-COP bizonyítvány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7C10E-E0A8-4A76-95FA-8D623FB8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hu-HU" sz="2400" b="1" dirty="0"/>
              <a:t>10 tesztkérdés </a:t>
            </a:r>
          </a:p>
          <a:p>
            <a:r>
              <a:rPr lang="hu-HU" sz="2400" b="1" dirty="0"/>
              <a:t>Legalább 8 helyes válasz</a:t>
            </a:r>
          </a:p>
          <a:p>
            <a:r>
              <a:rPr lang="hu-HU" sz="2400" b="1" dirty="0"/>
              <a:t>Tetszőleges számú próbálkozás</a:t>
            </a:r>
          </a:p>
          <a:p>
            <a:r>
              <a:rPr lang="hu-HU" sz="2400" b="1" dirty="0"/>
              <a:t>A bizonyítványra felkerülő név megadása</a:t>
            </a:r>
          </a:p>
          <a:p>
            <a:r>
              <a:rPr lang="hu-HU" sz="2400" b="1" dirty="0"/>
              <a:t>Beleegyező nyilatkozat aláírása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669A5E7-ABC2-4A99-AEFA-92BE6ACD4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789"/>
          <a:stretch/>
        </p:blipFill>
        <p:spPr>
          <a:xfrm>
            <a:off x="7234916" y="833418"/>
            <a:ext cx="3815116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498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2CE0E8-1A8F-40F9-A825-6D99B591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lehetek a CSI-COP civil kutatója?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47A3C2-0FBF-4F18-AAAD-0616ECBE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b="1" dirty="0"/>
          </a:p>
          <a:p>
            <a:r>
              <a:rPr lang="hu-HU" sz="3000" b="1" dirty="0"/>
              <a:t>A CSI-COP szeretettel várja csapatába a leendő civil kutatókat</a:t>
            </a:r>
            <a:r>
              <a:rPr lang="hu-HU" dirty="0"/>
              <a:t>!</a:t>
            </a:r>
          </a:p>
          <a:p>
            <a:r>
              <a:rPr lang="hu-HU" dirty="0"/>
              <a:t>A jelentkezés és a CSI-COP projektben való részvétel </a:t>
            </a:r>
            <a:r>
              <a:rPr lang="hu-HU" b="1" dirty="0"/>
              <a:t>önkéntes</a:t>
            </a:r>
          </a:p>
          <a:p>
            <a:pPr lvl="1"/>
            <a:endParaRPr lang="hu-HU" b="1" dirty="0"/>
          </a:p>
          <a:p>
            <a:r>
              <a:rPr lang="hu-HU" dirty="0"/>
              <a:t>Érdeklődés esetén </a:t>
            </a:r>
            <a:r>
              <a:rPr lang="hu-HU" sz="3000" b="1" dirty="0"/>
              <a:t>teljeskörű tájékoztatás</a:t>
            </a:r>
          </a:p>
          <a:p>
            <a:pPr lvl="1"/>
            <a:r>
              <a:rPr lang="hu-HU" dirty="0"/>
              <a:t>A résztvevőknek szóló tájékoztató levél</a:t>
            </a:r>
          </a:p>
          <a:p>
            <a:pPr lvl="1"/>
            <a:r>
              <a:rPr lang="hu-HU" dirty="0"/>
              <a:t>A GDPR-</a:t>
            </a:r>
            <a:r>
              <a:rPr lang="hu-HU" dirty="0" err="1"/>
              <a:t>nek</a:t>
            </a:r>
            <a:r>
              <a:rPr lang="hu-HU" dirty="0"/>
              <a:t> megfelelő beleegyező nyilatkozat</a:t>
            </a:r>
          </a:p>
          <a:p>
            <a:pPr lvl="1"/>
            <a:r>
              <a:rPr lang="hu-HU" dirty="0"/>
              <a:t>Tájékoztatás arról, hogyan érdemes elkezdeni a weboldalak és appok vizsgálatát</a:t>
            </a:r>
          </a:p>
          <a:p>
            <a:pPr lvl="1"/>
            <a:endParaRPr lang="hu-HU" dirty="0"/>
          </a:p>
          <a:p>
            <a:r>
              <a:rPr lang="hu-HU" sz="3000" b="1" dirty="0"/>
              <a:t>További információk </a:t>
            </a:r>
            <a:r>
              <a:rPr lang="hu-HU" dirty="0"/>
              <a:t>a CSI-COP weboldalán az </a:t>
            </a:r>
            <a:r>
              <a:rPr lang="hu-HU" dirty="0" err="1"/>
              <a:t>FAQs</a:t>
            </a:r>
            <a:r>
              <a:rPr lang="hu-HU" dirty="0"/>
              <a:t> </a:t>
            </a:r>
            <a:r>
              <a:rPr lang="hu-HU" sz="2800" dirty="0">
                <a:effectLst/>
                <a:latin typeface="Arial" panose="020B0604020202020204" pitchFamily="34" charset="0"/>
                <a:ea typeface="Avenir Next LT Pro" panose="020B0504020202020204" pitchFamily="34" charset="0"/>
                <a:cs typeface="Times New Roman" panose="02020603050405020304" pitchFamily="18" charset="0"/>
                <a:hlinkClick r:id="rId2"/>
              </a:rPr>
              <a:t>https://csi-cop.eu/faq/</a:t>
            </a:r>
            <a:r>
              <a:rPr lang="hu-HU" dirty="0"/>
              <a:t>  vagy az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venir Next LT Pro" panose="020B0504020202020204" pitchFamily="34" charset="0"/>
                <a:cs typeface="Times New Roman" panose="02020603050405020304" pitchFamily="18" charset="0"/>
                <a:hlinkClick r:id="rId3"/>
              </a:rPr>
              <a:t>https://csi-cop.eu/about/</a:t>
            </a:r>
            <a:r>
              <a:rPr lang="hu-HU" dirty="0"/>
              <a:t>     menüpontban</a:t>
            </a:r>
          </a:p>
        </p:txBody>
      </p:sp>
    </p:spTree>
    <p:extLst>
      <p:ext uri="{BB962C8B-B14F-4D97-AF65-F5344CB8AC3E}">
        <p14:creationId xmlns:p14="http://schemas.microsoft.com/office/powerpoint/2010/main" val="212031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0078B6-10B1-4A6F-9C25-66D23CC4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tanfolyam anyagának letöltése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622DDE-E900-45E5-8A96-79AB8ED6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b="1" dirty="0"/>
          </a:p>
          <a:p>
            <a:r>
              <a:rPr lang="hu-HU" b="1" dirty="0"/>
              <a:t>Az ingyenes, informális oktatást nyújtó tanfolyam online formában (MOOC) is elvégezhető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11 nyelven (köztük magyarul is)</a:t>
            </a:r>
          </a:p>
          <a:p>
            <a:pPr lvl="1"/>
            <a:r>
              <a:rPr lang="hu-HU" dirty="0"/>
              <a:t>Egyénileg, saját tempóban</a:t>
            </a:r>
          </a:p>
          <a:p>
            <a:pPr lvl="1"/>
            <a:r>
              <a:rPr lang="hu-HU" dirty="0"/>
              <a:t>Kb. 3 óra alatt egyszerre vagy részletekben</a:t>
            </a:r>
          </a:p>
          <a:p>
            <a:endParaRPr lang="hu-HU" dirty="0"/>
          </a:p>
          <a:p>
            <a:r>
              <a:rPr lang="hu-HU" b="1" dirty="0"/>
              <a:t>Az online teljesítéshez szükséges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Internet kapcsolat</a:t>
            </a:r>
          </a:p>
          <a:p>
            <a:pPr lvl="1"/>
            <a:r>
              <a:rPr lang="hu-HU" dirty="0"/>
              <a:t>Asztali számítógép / laptop / tablet / okostelefon</a:t>
            </a:r>
          </a:p>
        </p:txBody>
      </p:sp>
    </p:spTree>
    <p:extLst>
      <p:ext uri="{BB962C8B-B14F-4D97-AF65-F5344CB8AC3E}">
        <p14:creationId xmlns:p14="http://schemas.microsoft.com/office/powerpoint/2010/main" val="348601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562270-922F-4371-ACE9-AB0DE779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Elérhetőségek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3B977-5724-4DAC-B8BB-7993F8DD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sz="3000" b="1" dirty="0"/>
              <a:t>CSI-COP projekt </a:t>
            </a:r>
            <a:r>
              <a:rPr lang="hu-HU" dirty="0"/>
              <a:t>weboldala: </a:t>
            </a:r>
            <a:r>
              <a:rPr lang="hu-HU" dirty="0">
                <a:hlinkClick r:id="rId3"/>
              </a:rPr>
              <a:t>https://csi-cop.eu</a:t>
            </a:r>
            <a:endParaRPr lang="hu-HU" dirty="0"/>
          </a:p>
          <a:p>
            <a:pPr lvl="1"/>
            <a:endParaRPr lang="hu-HU" dirty="0"/>
          </a:p>
          <a:p>
            <a:r>
              <a:rPr lang="hu-HU" sz="3000" b="1" dirty="0"/>
              <a:t>CSI-COP</a:t>
            </a:r>
            <a:r>
              <a:rPr lang="hu-HU" sz="3000" dirty="0"/>
              <a:t> „</a:t>
            </a:r>
            <a:r>
              <a:rPr lang="hu-HU" sz="3000" b="1" dirty="0"/>
              <a:t>Az online adatvédelemhez való jog</a:t>
            </a:r>
            <a:r>
              <a:rPr lang="hu-HU" dirty="0"/>
              <a:t>” c. ingyenes, informális oktatást nyújtó tanfolyamának tananyaga (magyar nyelven is):      </a:t>
            </a:r>
            <a:r>
              <a:rPr lang="hu-HU" dirty="0">
                <a:hlinkClick r:id="rId4"/>
              </a:rPr>
              <a:t>https://csi-cop.eu/informal-education-mooc/</a:t>
            </a:r>
            <a:r>
              <a:rPr lang="hu-HU" dirty="0"/>
              <a:t> </a:t>
            </a:r>
          </a:p>
          <a:p>
            <a:pPr lvl="1"/>
            <a:endParaRPr lang="hu-HU" dirty="0"/>
          </a:p>
          <a:p>
            <a:r>
              <a:rPr lang="hu-HU" sz="3000" b="1" dirty="0" err="1"/>
              <a:t>GyIK</a:t>
            </a:r>
            <a:r>
              <a:rPr lang="hu-HU" dirty="0"/>
              <a:t>: </a:t>
            </a:r>
            <a:r>
              <a:rPr lang="hu-HU" dirty="0">
                <a:hlinkClick r:id="rId5"/>
              </a:rPr>
              <a:t>https://csi-cop.eu/faq/</a:t>
            </a:r>
            <a:r>
              <a:rPr lang="hu-HU" dirty="0"/>
              <a:t> (elérhető magyar nyelven is)</a:t>
            </a:r>
          </a:p>
          <a:p>
            <a:pPr lvl="1"/>
            <a:endParaRPr lang="hu-HU" dirty="0"/>
          </a:p>
          <a:p>
            <a:r>
              <a:rPr lang="hu-HU" sz="3000" b="1" dirty="0"/>
              <a:t>Nők a Tudományban Egyesület </a:t>
            </a:r>
            <a:r>
              <a:rPr lang="hu-HU" dirty="0"/>
              <a:t>(</a:t>
            </a:r>
            <a:r>
              <a:rPr lang="hu-HU" dirty="0" err="1"/>
              <a:t>NaTE</a:t>
            </a:r>
            <a:r>
              <a:rPr lang="hu-HU" dirty="0"/>
              <a:t>): </a:t>
            </a:r>
            <a:r>
              <a:rPr lang="hu-HU" dirty="0">
                <a:hlinkClick r:id="rId6"/>
              </a:rPr>
              <a:t>https://nokatud.hu/</a:t>
            </a:r>
            <a:endParaRPr lang="hu-HU" dirty="0"/>
          </a:p>
          <a:p>
            <a:pPr lvl="1"/>
            <a:endParaRPr lang="hu-HU" dirty="0"/>
          </a:p>
          <a:p>
            <a:r>
              <a:rPr lang="hu-HU" sz="3000" b="1" dirty="0" err="1"/>
              <a:t>NaTE</a:t>
            </a:r>
            <a:r>
              <a:rPr lang="hu-HU" sz="3000" b="1" dirty="0"/>
              <a:t> CSI-COP tájékoztatás</a:t>
            </a:r>
            <a:r>
              <a:rPr lang="hu-HU" dirty="0"/>
              <a:t>: </a:t>
            </a:r>
            <a:r>
              <a:rPr lang="en-US" u="sng" dirty="0">
                <a:hlinkClick r:id="rId7"/>
              </a:rPr>
              <a:t>https://nokatud.hu/csi-cop-projekt/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109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460824-96A3-1D52-9081-598C9342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NaTE</a:t>
            </a:r>
            <a:r>
              <a:rPr lang="hu-HU" dirty="0"/>
              <a:t> szerepe a CSI-COP projektben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8A814C-B227-E207-1C05-5A9F1968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b="1" dirty="0"/>
          </a:p>
          <a:p>
            <a:r>
              <a:rPr lang="hu-HU" b="1" dirty="0"/>
              <a:t>Útmutató kidolgozása </a:t>
            </a:r>
            <a:r>
              <a:rPr lang="hu-HU" dirty="0"/>
              <a:t>a nők és társadalmi-szociális helyzetük miatt hátrányos emberek kiválasztásával kapcsolatos toborzás kérdéseiről (CSI-COP </a:t>
            </a:r>
            <a:r>
              <a:rPr lang="hu-HU" dirty="0" err="1"/>
              <a:t>Deliverable</a:t>
            </a:r>
            <a:r>
              <a:rPr lang="hu-HU" dirty="0"/>
              <a:t> 2.2)</a:t>
            </a:r>
          </a:p>
          <a:p>
            <a:pPr lvl="1"/>
            <a:endParaRPr lang="hu-HU" dirty="0"/>
          </a:p>
          <a:p>
            <a:r>
              <a:rPr lang="hu-HU" b="1" dirty="0"/>
              <a:t>CSI-COP MOOC tanfolyam </a:t>
            </a:r>
            <a:r>
              <a:rPr lang="hu-HU" dirty="0"/>
              <a:t>angol nyelvű tananyagának magyarra fordítása, leendő civil kutatók toborzása, </a:t>
            </a:r>
            <a:r>
              <a:rPr lang="hu-HU" b="1" dirty="0"/>
              <a:t>magyar nyelvű workshop szervezése</a:t>
            </a:r>
          </a:p>
          <a:p>
            <a:pPr lvl="1"/>
            <a:endParaRPr lang="hu-HU" b="1" dirty="0"/>
          </a:p>
          <a:p>
            <a:r>
              <a:rPr lang="hu-HU" dirty="0"/>
              <a:t>A CSI-COP előrehaladásáról szóló </a:t>
            </a:r>
            <a:r>
              <a:rPr lang="hu-HU" b="1" dirty="0"/>
              <a:t>CSI-COP Hírlevelek magyarra fordítása és terjesztése</a:t>
            </a:r>
            <a:r>
              <a:rPr lang="hu-HU" dirty="0"/>
              <a:t> partner intézmények között </a:t>
            </a:r>
          </a:p>
          <a:p>
            <a:pPr lvl="1"/>
            <a:r>
              <a:rPr lang="hu-HU" dirty="0"/>
              <a:t>oktatási és kutatási intézmények, kormányzati intézmények, adatbiztonsággal,  polgári jogokkal foglalkozó NGO-k, egyesületek, kamarák, fiatalokkal és  hátrányos helyzetűekkel foglalkozó intézmények, könyvtárak, </a:t>
            </a:r>
            <a:r>
              <a:rPr lang="hu-HU" dirty="0" err="1"/>
              <a:t>meetup</a:t>
            </a:r>
            <a:r>
              <a:rPr lang="hu-HU" dirty="0"/>
              <a:t>-ok és médiák</a:t>
            </a:r>
          </a:p>
          <a:p>
            <a:pPr marL="457200" lvl="1" indent="0">
              <a:buNone/>
            </a:pPr>
            <a:endParaRPr lang="hu-HU" b="1" dirty="0"/>
          </a:p>
          <a:p>
            <a:r>
              <a:rPr lang="hu-HU" b="1" dirty="0"/>
              <a:t>Előadások, beszámolók, blog </a:t>
            </a:r>
            <a:r>
              <a:rPr lang="hu-HU" dirty="0"/>
              <a:t>a CSI-COP projektről, az adatgyűjtés veszélyeiről, személyes adataink védelmének lehetőségeiről.</a:t>
            </a:r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159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E514F8-70C0-CD2E-6441-DB20586E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Tudjátok-e?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41E5FA-A606-645C-B51E-17349FE33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/>
              <a:t>Ma olyan világban élünk, ahol </a:t>
            </a:r>
            <a:r>
              <a:rPr lang="hu-HU" sz="4000" b="1" i="1" dirty="0"/>
              <a:t>kódokból és adatokból </a:t>
            </a:r>
            <a:r>
              <a:rPr lang="hu-HU" sz="4000" dirty="0"/>
              <a:t>álló láthatatlan szellemek vesznek körül, amelyek </a:t>
            </a:r>
            <a:r>
              <a:rPr lang="hu-HU" sz="4000" b="1" i="1" dirty="0"/>
              <a:t>képesek</a:t>
            </a:r>
            <a:r>
              <a:rPr lang="hu-HU" sz="4000" dirty="0"/>
              <a:t> megfigyelni minket, meghallgatni minket és gondolkodni rólunk? </a:t>
            </a:r>
            <a:r>
              <a:rPr lang="hu-HU" dirty="0"/>
              <a:t>(Christopher </a:t>
            </a:r>
            <a:r>
              <a:rPr lang="hu-HU" dirty="0" err="1"/>
              <a:t>Whylie</a:t>
            </a:r>
            <a:r>
              <a:rPr lang="hu-HU" dirty="0"/>
              <a:t>, 2019)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200" dirty="0"/>
              <a:t> </a:t>
            </a:r>
          </a:p>
          <a:p>
            <a:pPr marL="0" indent="0" algn="ctr">
              <a:buNone/>
            </a:pPr>
            <a:r>
              <a:rPr lang="hu-HU" sz="4000" b="1" i="1" dirty="0"/>
              <a:t>Hogyan történik ez?         Mit tehetünk ellene?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645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0DD633-C4E9-44A6-9012-D43934D5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NaTE</a:t>
            </a:r>
            <a:r>
              <a:rPr lang="hu-HU" dirty="0"/>
              <a:t> feladata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0BBE77-3A6E-4D85-9CB7-5A0588AD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sz="3300" b="1" dirty="0"/>
          </a:p>
          <a:p>
            <a:r>
              <a:rPr lang="hu-HU" sz="5900" b="1" dirty="0"/>
              <a:t>Rendszeres tájékoztatás </a:t>
            </a:r>
            <a:r>
              <a:rPr lang="hu-HU" sz="4500" dirty="0"/>
              <a:t>a CSI-COP előrehaladásáról </a:t>
            </a:r>
          </a:p>
          <a:p>
            <a:endParaRPr lang="hu-HU" sz="3300" dirty="0"/>
          </a:p>
          <a:p>
            <a:r>
              <a:rPr lang="hu-HU" sz="5900" b="1" dirty="0"/>
              <a:t>Bátorítás, ösztönzés </a:t>
            </a:r>
            <a:r>
              <a:rPr lang="hu-HU" sz="4500" dirty="0"/>
              <a:t>a CSI-COP „Az online adatvédelemhez való jog” c. tanfolyamának elvégzéséhez </a:t>
            </a:r>
          </a:p>
          <a:p>
            <a:endParaRPr lang="hu-HU" sz="3300" dirty="0"/>
          </a:p>
          <a:p>
            <a:r>
              <a:rPr lang="hu-HU" sz="4500" dirty="0"/>
              <a:t>A CSI-COP „Az online adatvédelemhez való jog” c. ingyenes, informális tanfolyamát elvégzők </a:t>
            </a:r>
            <a:r>
              <a:rPr lang="hu-HU" sz="5100" b="1" dirty="0"/>
              <a:t>támogatása</a:t>
            </a:r>
            <a:r>
              <a:rPr lang="hu-HU" sz="5100" dirty="0"/>
              <a:t> </a:t>
            </a:r>
            <a:r>
              <a:rPr lang="hu-HU" sz="5100" b="1" dirty="0"/>
              <a:t>a civil kutatóvá válás folyamatában </a:t>
            </a:r>
          </a:p>
          <a:p>
            <a:pPr marL="0" indent="0">
              <a:buNone/>
            </a:pPr>
            <a:endParaRPr lang="hu-HU" sz="3300" dirty="0"/>
          </a:p>
          <a:p>
            <a:r>
              <a:rPr lang="hu-HU" sz="5100" dirty="0"/>
              <a:t> </a:t>
            </a:r>
            <a:r>
              <a:rPr lang="hu-HU" sz="5100" b="1" dirty="0"/>
              <a:t>A </a:t>
            </a:r>
            <a:r>
              <a:rPr lang="hu-HU" sz="5100" b="1" dirty="0" err="1"/>
              <a:t>NaTE</a:t>
            </a:r>
            <a:r>
              <a:rPr lang="hu-HU" sz="5100" b="1" dirty="0"/>
              <a:t> munkatársainak elérhetősége</a:t>
            </a:r>
            <a:r>
              <a:rPr lang="hu-HU" sz="3300" dirty="0"/>
              <a:t>:</a:t>
            </a:r>
          </a:p>
          <a:p>
            <a:pPr lvl="1"/>
            <a:r>
              <a:rPr lang="hu-HU" sz="2900" dirty="0"/>
              <a:t>Szigeti Fanni: </a:t>
            </a:r>
            <a:r>
              <a:rPr lang="hu-HU" sz="2900" dirty="0">
                <a:hlinkClick r:id="rId2"/>
              </a:rPr>
              <a:t>fanni.szigeti@nokatud.hu</a:t>
            </a:r>
            <a:endParaRPr lang="hu-HU" sz="2900" dirty="0"/>
          </a:p>
          <a:p>
            <a:pPr lvl="1"/>
            <a:r>
              <a:rPr lang="hu-HU" sz="2900" dirty="0"/>
              <a:t>Hinsenkamp Mária: </a:t>
            </a:r>
            <a:r>
              <a:rPr lang="hu-HU" sz="2900" dirty="0">
                <a:hlinkClick r:id="rId3"/>
              </a:rPr>
              <a:t>mhinsenkamp71@gmail.com</a:t>
            </a:r>
            <a:endParaRPr lang="hu-HU" sz="2900" dirty="0"/>
          </a:p>
          <a:p>
            <a:pPr lvl="1"/>
            <a:r>
              <a:rPr lang="hu-HU" sz="2900" dirty="0" err="1"/>
              <a:t>Rigler</a:t>
            </a:r>
            <a:r>
              <a:rPr lang="hu-HU" sz="2900" dirty="0"/>
              <a:t> Dorka: </a:t>
            </a:r>
            <a:r>
              <a:rPr lang="hu-HU" sz="2900" dirty="0">
                <a:hlinkClick r:id="rId4"/>
              </a:rPr>
              <a:t>dorottya_rigler@yahoo.com</a:t>
            </a:r>
            <a:endParaRPr lang="hu-HU" sz="2900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734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9A2A12-FA30-485A-AE8B-8E5E565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Köszön</a:t>
            </a:r>
            <a:r>
              <a:rPr lang="hu-HU" sz="6000" dirty="0" err="1"/>
              <a:t>öm</a:t>
            </a:r>
            <a:r>
              <a:rPr lang="hu-HU" sz="6000"/>
              <a:t> figyelmüket</a:t>
            </a:r>
            <a:endParaRPr lang="en-US" sz="6000" dirty="0"/>
          </a:p>
        </p:txBody>
      </p:sp>
      <p:pic>
        <p:nvPicPr>
          <p:cNvPr id="10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869A4E-F07D-43A5-BBE2-7DB0451D6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1283241"/>
            <a:ext cx="3529109" cy="2161579"/>
          </a:xfrm>
          <a:prstGeom prst="rect">
            <a:avLst/>
          </a:prstGeom>
        </p:spPr>
      </p:pic>
      <p:pic>
        <p:nvPicPr>
          <p:cNvPr id="8" name="Kép 4" descr="A képen szöveg, játék, baba látható&#10;&#10;Automatikusan generált leírás">
            <a:extLst>
              <a:ext uri="{FF2B5EF4-FFF2-40B4-BE49-F238E27FC236}">
                <a16:creationId xmlns:a16="http://schemas.microsoft.com/office/drawing/2014/main" id="{7489755F-D3F6-4783-819D-0E9DE9A5B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1187087"/>
            <a:ext cx="3526424" cy="2353887"/>
          </a:xfrm>
          <a:prstGeom prst="rect">
            <a:avLst/>
          </a:prstGeom>
        </p:spPr>
      </p:pic>
      <p:pic>
        <p:nvPicPr>
          <p:cNvPr id="11" name="Kép 25" descr="Nők a Tudományban Egyesület">
            <a:hlinkClick r:id="rId4" tooltip="&quot;Nők a Tudományban Egyesület&quot;"/>
            <a:extLst>
              <a:ext uri="{FF2B5EF4-FFF2-40B4-BE49-F238E27FC236}">
                <a16:creationId xmlns:a16="http://schemas.microsoft.com/office/drawing/2014/main" id="{49462D78-507A-481A-8BF4-C9EA881DF20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207485"/>
            <a:ext cx="3553968" cy="1562819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DFB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3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1E4F2F-9426-4585-BB38-9E66B5F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CSI-COP projekt:</a:t>
            </a:r>
            <a:br>
              <a:rPr lang="hu-HU" dirty="0"/>
            </a:br>
            <a:r>
              <a:rPr lang="hu-HU" sz="3200" dirty="0"/>
              <a:t>Civil kutatók vizsgálják a sütik és appok GDPR megfelelőségét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843029-D4BF-4799-B5C9-91252E8B1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/>
          </a:p>
          <a:p>
            <a:r>
              <a:rPr lang="hu-HU" dirty="0"/>
              <a:t>Az </a:t>
            </a:r>
            <a:r>
              <a:rPr lang="hu-HU" sz="3300" b="1" dirty="0"/>
              <a:t>Európai Unió Horizont 2020 </a:t>
            </a:r>
            <a:r>
              <a:rPr lang="hu-HU" dirty="0"/>
              <a:t>kutatás-fejlesztési programja támogatja</a:t>
            </a:r>
          </a:p>
          <a:p>
            <a:r>
              <a:rPr lang="hu-HU" dirty="0"/>
              <a:t>Konzorcium 10 partner intézmény, köztük a </a:t>
            </a:r>
            <a:r>
              <a:rPr lang="hu-HU" sz="3300" b="1" dirty="0"/>
              <a:t>Nők a Tudományban Egyesület </a:t>
            </a:r>
            <a:r>
              <a:rPr lang="hu-HU" dirty="0"/>
              <a:t>(</a:t>
            </a:r>
            <a:r>
              <a:rPr lang="hu-HU" dirty="0" err="1"/>
              <a:t>NaTE</a:t>
            </a:r>
            <a:r>
              <a:rPr lang="hu-HU" dirty="0"/>
              <a:t>)</a:t>
            </a:r>
          </a:p>
          <a:p>
            <a:r>
              <a:rPr lang="hu-HU" sz="3300" b="1" dirty="0"/>
              <a:t>Koordinátor</a:t>
            </a:r>
            <a:r>
              <a:rPr lang="hu-HU" dirty="0"/>
              <a:t>: Coventry Egyetem (UK)</a:t>
            </a:r>
          </a:p>
          <a:p>
            <a:r>
              <a:rPr lang="hu-HU" dirty="0"/>
              <a:t>2020. január – 2023. június</a:t>
            </a:r>
          </a:p>
          <a:p>
            <a:pPr lvl="1"/>
            <a:endParaRPr lang="hu-HU" dirty="0"/>
          </a:p>
          <a:p>
            <a:r>
              <a:rPr lang="hu-HU" sz="3300" b="1" dirty="0"/>
              <a:t>Célok</a:t>
            </a:r>
            <a:r>
              <a:rPr lang="hu-HU" dirty="0"/>
              <a:t>:</a:t>
            </a:r>
          </a:p>
          <a:p>
            <a:pPr lvl="1"/>
            <a:r>
              <a:rPr lang="hu-HU" sz="3100" b="1" dirty="0"/>
              <a:t>Informális oktatás </a:t>
            </a:r>
            <a:r>
              <a:rPr lang="hu-HU" sz="2600" dirty="0"/>
              <a:t>a nagyközönség számára </a:t>
            </a:r>
          </a:p>
          <a:p>
            <a:pPr lvl="2"/>
            <a:r>
              <a:rPr lang="hu-HU" sz="2600" dirty="0"/>
              <a:t>Az online adatok védelméről</a:t>
            </a:r>
          </a:p>
          <a:p>
            <a:pPr lvl="2"/>
            <a:r>
              <a:rPr lang="hu-HU" sz="2600" dirty="0"/>
              <a:t>Az online nyomkövető technológiákról és</a:t>
            </a:r>
          </a:p>
          <a:p>
            <a:pPr lvl="2"/>
            <a:r>
              <a:rPr lang="hu-HU" sz="2600" dirty="0"/>
              <a:t>Az ezekkel szembeni védelemről</a:t>
            </a:r>
          </a:p>
          <a:p>
            <a:pPr lvl="2"/>
            <a:endParaRPr lang="hu-HU" dirty="0"/>
          </a:p>
          <a:p>
            <a:pPr lvl="1"/>
            <a:r>
              <a:rPr lang="hu-HU" sz="3100" b="1" dirty="0"/>
              <a:t>Lehetőség</a:t>
            </a:r>
            <a:r>
              <a:rPr lang="hu-HU" dirty="0"/>
              <a:t> az érdeklődőknek, hogy </a:t>
            </a:r>
            <a:r>
              <a:rPr lang="hu-HU" sz="3100" b="1" dirty="0"/>
              <a:t>önkéntes civil kutatóvá </a:t>
            </a:r>
            <a:r>
              <a:rPr lang="hu-HU" dirty="0"/>
              <a:t>váljanak</a:t>
            </a:r>
          </a:p>
        </p:txBody>
      </p:sp>
    </p:spTree>
    <p:extLst>
      <p:ext uri="{BB962C8B-B14F-4D97-AF65-F5344CB8AC3E}">
        <p14:creationId xmlns:p14="http://schemas.microsoft.com/office/powerpoint/2010/main" val="184547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A19FF-6545-43AD-BADF-3D341A6C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civil kutatás?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730583-2028-43C1-94F8-C8D00B99E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Citizen </a:t>
            </a:r>
            <a:r>
              <a:rPr lang="hu-HU" b="1" dirty="0" err="1"/>
              <a:t>science</a:t>
            </a:r>
            <a:r>
              <a:rPr lang="hu-HU" b="1" dirty="0"/>
              <a:t> </a:t>
            </a:r>
            <a:r>
              <a:rPr lang="hu-HU" dirty="0"/>
              <a:t>(CS) = </a:t>
            </a:r>
            <a:r>
              <a:rPr lang="hu-HU" b="1" dirty="0"/>
              <a:t>civil kutatás</a:t>
            </a:r>
            <a:r>
              <a:rPr lang="hu-HU" dirty="0"/>
              <a:t>: a civil társadalom részvétele a tudományos kutatásban</a:t>
            </a:r>
          </a:p>
          <a:p>
            <a:r>
              <a:rPr lang="hu-HU" b="1" dirty="0"/>
              <a:t>Tudományos tevékenység</a:t>
            </a:r>
            <a:r>
              <a:rPr lang="hu-HU" dirty="0"/>
              <a:t>, amelyet tudományos képzettséggel nem rendelkező laikusok (civil kutatók) végeznek magánszemélyként vagy csoportban (pl. adatgyűjtés, adatelemzés)</a:t>
            </a:r>
          </a:p>
          <a:p>
            <a:r>
              <a:rPr lang="hu-HU" b="1" dirty="0"/>
              <a:t>Együttműködés</a:t>
            </a:r>
            <a:r>
              <a:rPr lang="hu-HU" dirty="0"/>
              <a:t> hivatásos kutatókkal, tudományos intézményekkel</a:t>
            </a:r>
          </a:p>
          <a:p>
            <a:r>
              <a:rPr lang="hu-HU" b="1" dirty="0"/>
              <a:t>Önkéntes</a:t>
            </a:r>
            <a:r>
              <a:rPr lang="hu-HU" dirty="0"/>
              <a:t> alapú</a:t>
            </a:r>
          </a:p>
          <a:p>
            <a:pPr lvl="1"/>
            <a:endParaRPr lang="hu-HU" dirty="0"/>
          </a:p>
          <a:p>
            <a:r>
              <a:rPr lang="hu-HU" b="1" dirty="0"/>
              <a:t>Alapelv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A tudománynak reagálnia kell az </a:t>
            </a:r>
            <a:r>
              <a:rPr lang="hu-HU" sz="2600" b="1" dirty="0"/>
              <a:t>állampolgárok igényeire </a:t>
            </a:r>
            <a:r>
              <a:rPr lang="hu-HU" dirty="0"/>
              <a:t>és az őket foglalkoztató </a:t>
            </a:r>
            <a:r>
              <a:rPr lang="hu-HU" b="1" dirty="0"/>
              <a:t>témákra</a:t>
            </a:r>
          </a:p>
          <a:p>
            <a:pPr lvl="1"/>
            <a:r>
              <a:rPr lang="hu-HU" dirty="0"/>
              <a:t>Az állampolgárok maguk is </a:t>
            </a:r>
            <a:r>
              <a:rPr lang="hu-HU" sz="2600" b="1" dirty="0"/>
              <a:t>képesek megbízható tudományos ismereteket előállítani</a:t>
            </a:r>
          </a:p>
        </p:txBody>
      </p:sp>
    </p:spTree>
    <p:extLst>
      <p:ext uri="{BB962C8B-B14F-4D97-AF65-F5344CB8AC3E}">
        <p14:creationId xmlns:p14="http://schemas.microsoft.com/office/powerpoint/2010/main" val="63817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28681A-3ED0-2D66-242F-00582B72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 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C81F01-6686-56DE-AFFC-A791B20E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b="1" dirty="0"/>
              <a:t>SpaceMicrobes.org </a:t>
            </a:r>
            <a:r>
              <a:rPr lang="hu-HU" dirty="0"/>
              <a:t>civil kutatási projekt – a Föld, illetve a Nemzetközi Űrállomás </a:t>
            </a:r>
            <a:r>
              <a:rPr lang="hu-HU" dirty="0" err="1"/>
              <a:t>hi-touch</a:t>
            </a:r>
            <a:r>
              <a:rPr lang="hu-HU" dirty="0"/>
              <a:t> felületeinek mikrobáit hasonlította össze. Fiatal amerikai </a:t>
            </a:r>
            <a:r>
              <a:rPr lang="hu-HU" dirty="0" err="1"/>
              <a:t>pompomlányok</a:t>
            </a:r>
            <a:r>
              <a:rPr lang="hu-HU" dirty="0"/>
              <a:t> gyűjtötték a mikróbákat. Végül </a:t>
            </a:r>
            <a:r>
              <a:rPr lang="hu-HU" b="1" i="1" dirty="0"/>
              <a:t>egy teljesen új mikróbát fedeztek fel</a:t>
            </a:r>
            <a:r>
              <a:rPr lang="hu-HU" dirty="0"/>
              <a:t>. A 48 résztvevő mintáit a </a:t>
            </a:r>
            <a:r>
              <a:rPr lang="hu-HU" dirty="0" err="1"/>
              <a:t>SpaceX</a:t>
            </a:r>
            <a:r>
              <a:rPr lang="hu-HU" dirty="0"/>
              <a:t> fellőtte a Nemzetközi Űrállomásra. </a:t>
            </a:r>
          </a:p>
          <a:p>
            <a:endParaRPr lang="hu-HU" dirty="0"/>
          </a:p>
          <a:p>
            <a:r>
              <a:rPr lang="hu-HU" b="1" dirty="0"/>
              <a:t>NASA és az ECAST </a:t>
            </a:r>
            <a:r>
              <a:rPr lang="hu-HU" dirty="0"/>
              <a:t>(</a:t>
            </a:r>
            <a:r>
              <a:rPr lang="hu-HU" dirty="0" err="1"/>
              <a:t>Expert</a:t>
            </a:r>
            <a:r>
              <a:rPr lang="hu-HU" dirty="0"/>
              <a:t> and Citizen </a:t>
            </a:r>
            <a:r>
              <a:rPr lang="hu-HU" dirty="0" err="1"/>
              <a:t>Assessment</a:t>
            </a:r>
            <a:r>
              <a:rPr lang="hu-HU" dirty="0"/>
              <a:t> of Science and </a:t>
            </a:r>
            <a:r>
              <a:rPr lang="hu-HU" dirty="0" err="1"/>
              <a:t>Technology</a:t>
            </a:r>
            <a:r>
              <a:rPr lang="hu-HU" dirty="0"/>
              <a:t>) nyilvános tanácskozásokat szervez, hogy előzetes tájékoztatás után visszajelzést kérjen az érdeklődőktől, például </a:t>
            </a:r>
            <a:r>
              <a:rPr lang="hu-HU" b="1" i="1" dirty="0"/>
              <a:t>a NASA kutatások jövője és a Marsra vezető utak iránt.</a:t>
            </a:r>
          </a:p>
          <a:p>
            <a:pPr marL="0" indent="0">
              <a:buNone/>
            </a:pPr>
            <a:r>
              <a:rPr lang="hu-HU" sz="2400" i="1" dirty="0"/>
              <a:t>   (Interjú: Prof. </a:t>
            </a:r>
            <a:r>
              <a:rPr lang="hu-HU" sz="2400" i="1" dirty="0" err="1"/>
              <a:t>Darlene</a:t>
            </a:r>
            <a:r>
              <a:rPr lang="hu-HU" sz="2400" i="1" dirty="0"/>
              <a:t> </a:t>
            </a:r>
            <a:r>
              <a:rPr lang="hu-HU" sz="2400" i="1" dirty="0" err="1"/>
              <a:t>Cavalier</a:t>
            </a:r>
            <a:r>
              <a:rPr lang="hu-HU" sz="2400" i="1" dirty="0"/>
              <a:t>, SciStarter.org – CSI-COP 1. Hírlevél, 2021)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744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E780ED-6BA7-FA6F-6FC4-907E778A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CA0DE7-CCDE-4F11-6273-838D34F8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Alice </a:t>
            </a:r>
            <a:r>
              <a:rPr lang="hu-HU" b="1" dirty="0" err="1"/>
              <a:t>Sheppart</a:t>
            </a:r>
            <a:r>
              <a:rPr lang="hu-HU" b="1" dirty="0"/>
              <a:t> civil kutató </a:t>
            </a:r>
            <a:r>
              <a:rPr lang="hu-HU" dirty="0"/>
              <a:t>– tudományos végzettség nélkül lett az UCL </a:t>
            </a:r>
            <a:r>
              <a:rPr lang="hu-HU" dirty="0" err="1"/>
              <a:t>Extreme</a:t>
            </a:r>
            <a:r>
              <a:rPr lang="hu-HU" dirty="0"/>
              <a:t> Citizen Science kutatója. </a:t>
            </a:r>
            <a:r>
              <a:rPr lang="hu-HU" b="1" i="1" dirty="0"/>
              <a:t>Szerette a csillagászatot</a:t>
            </a:r>
            <a:r>
              <a:rPr lang="hu-HU" dirty="0"/>
              <a:t>, érdekelték a környezetvédelmi megoldások, de </a:t>
            </a:r>
            <a:r>
              <a:rPr lang="hu-HU" b="1" i="1" dirty="0"/>
              <a:t>hiányolta az emberek bevonását a kutatásba</a:t>
            </a:r>
            <a:r>
              <a:rPr lang="hu-HU" dirty="0"/>
              <a:t>.</a:t>
            </a:r>
          </a:p>
          <a:p>
            <a:r>
              <a:rPr lang="hu-HU" dirty="0"/>
              <a:t>Véletlen folytán került kapcsolatba </a:t>
            </a:r>
            <a:r>
              <a:rPr lang="hu-HU" b="1" i="1" dirty="0"/>
              <a:t>Chris </a:t>
            </a:r>
            <a:r>
              <a:rPr lang="hu-HU" b="1" i="1" dirty="0" err="1"/>
              <a:t>Lintott</a:t>
            </a:r>
            <a:r>
              <a:rPr lang="hu-HU" b="1" i="1" dirty="0"/>
              <a:t> professzorral</a:t>
            </a:r>
            <a:r>
              <a:rPr lang="hu-HU" dirty="0"/>
              <a:t>, aki a </a:t>
            </a:r>
            <a:r>
              <a:rPr lang="hu-HU" b="1" i="1" dirty="0"/>
              <a:t>Galaxy </a:t>
            </a:r>
            <a:r>
              <a:rPr lang="hu-HU" b="1" i="1" dirty="0" err="1"/>
              <a:t>Zoo</a:t>
            </a:r>
            <a:r>
              <a:rPr lang="hu-HU" dirty="0"/>
              <a:t> felállításán dolgozott Kevin </a:t>
            </a:r>
            <a:r>
              <a:rPr lang="hu-HU" dirty="0" err="1"/>
              <a:t>Schawinskival</a:t>
            </a:r>
            <a:r>
              <a:rPr lang="hu-HU" dirty="0"/>
              <a:t> együtt. </a:t>
            </a:r>
          </a:p>
          <a:p>
            <a:r>
              <a:rPr lang="hu-HU" dirty="0"/>
              <a:t>Hozzá hasonló emberek és hivatásos tudósok együttműködésének eredménye </a:t>
            </a:r>
            <a:r>
              <a:rPr lang="hu-HU" b="1" i="1" dirty="0"/>
              <a:t>néhány új típusú csillagászati objektum felfedezése </a:t>
            </a:r>
            <a:r>
              <a:rPr lang="hu-HU" dirty="0"/>
              <a:t>volt. </a:t>
            </a:r>
          </a:p>
          <a:p>
            <a:r>
              <a:rPr lang="hu-HU" dirty="0"/>
              <a:t>Sikerük nyomán lett a Galaxy </a:t>
            </a:r>
            <a:r>
              <a:rPr lang="hu-HU" dirty="0" err="1"/>
              <a:t>Zoo-ból</a:t>
            </a:r>
            <a:r>
              <a:rPr lang="hu-HU" dirty="0"/>
              <a:t> a </a:t>
            </a:r>
            <a:r>
              <a:rPr lang="hu-HU" b="1" i="1" dirty="0" err="1"/>
              <a:t>Zooniverse</a:t>
            </a:r>
            <a:r>
              <a:rPr lang="hu-HU" dirty="0"/>
              <a:t>, </a:t>
            </a:r>
            <a:r>
              <a:rPr lang="hu-HU" b="1" i="1" dirty="0"/>
              <a:t>egy hatalmas civil kutatási platform </a:t>
            </a:r>
            <a:r>
              <a:rPr lang="hu-HU" dirty="0"/>
              <a:t>(</a:t>
            </a:r>
            <a:r>
              <a:rPr lang="hu-HU" sz="2200" dirty="0"/>
              <a:t>csillagászat, ökológia, természet és klímavédelem, fizika </a:t>
            </a:r>
            <a:r>
              <a:rPr lang="hu-HU" sz="2200" dirty="0" err="1"/>
              <a:t>stb</a:t>
            </a:r>
            <a:r>
              <a:rPr lang="hu-HU" dirty="0"/>
              <a:t>)</a:t>
            </a:r>
            <a:endParaRPr lang="hu-HU" b="1" i="1" dirty="0"/>
          </a:p>
          <a:p>
            <a:pPr marL="0" indent="0">
              <a:buNone/>
            </a:pPr>
            <a:r>
              <a:rPr lang="hu-HU" i="1" dirty="0"/>
              <a:t>   (</a:t>
            </a:r>
            <a:r>
              <a:rPr lang="hu-HU" sz="2400" i="1" dirty="0"/>
              <a:t>Interjú: Alice </a:t>
            </a:r>
            <a:r>
              <a:rPr lang="hu-HU" sz="2400" i="1" dirty="0" err="1"/>
              <a:t>Sheppart</a:t>
            </a:r>
            <a:r>
              <a:rPr lang="hu-HU" sz="2400" i="1" dirty="0"/>
              <a:t>, UCL kutató -  CSI-COP 6. hírlevél, 2022)</a:t>
            </a:r>
            <a:endParaRPr lang="hu-HU" i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735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10DD1-32EC-4E34-BBAD-C657C2EB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Civil kutatás a CSI-COP projektben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0A4788-6E73-4048-8A72-93CE4366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625"/>
            <a:ext cx="10515600" cy="4351338"/>
          </a:xfrm>
        </p:spPr>
        <p:txBody>
          <a:bodyPr/>
          <a:lstStyle/>
          <a:p>
            <a:r>
              <a:rPr lang="hu-HU" b="1" dirty="0"/>
              <a:t>Civil kutatás</a:t>
            </a:r>
            <a:r>
              <a:rPr lang="hu-HU" dirty="0"/>
              <a:t>: a legjobb megközelítés a civilek és a projektben dolgozó tudósok közötti együttműködés megteremtéséhez</a:t>
            </a:r>
          </a:p>
          <a:p>
            <a:r>
              <a:rPr lang="hu-HU" b="1" dirty="0"/>
              <a:t>Az együttműködés tárgya</a:t>
            </a:r>
            <a:r>
              <a:rPr lang="hu-HU" dirty="0"/>
              <a:t>: megvizsgálni, </a:t>
            </a:r>
          </a:p>
          <a:p>
            <a:pPr lvl="1"/>
            <a:r>
              <a:rPr lang="hu-HU" dirty="0"/>
              <a:t>mi történik adatainkkal az online térben, </a:t>
            </a:r>
          </a:p>
          <a:p>
            <a:pPr lvl="1"/>
            <a:r>
              <a:rPr lang="hu-HU" dirty="0"/>
              <a:t>mennyire elterjedt az online nyomkövetés, </a:t>
            </a:r>
          </a:p>
          <a:p>
            <a:pPr lvl="1"/>
            <a:r>
              <a:rPr lang="hu-HU" dirty="0"/>
              <a:t>milyen típusú követők milyen adatokat gyűjtenek rólunk és mennyire szabályosan, </a:t>
            </a:r>
          </a:p>
          <a:p>
            <a:pPr lvl="1"/>
            <a:r>
              <a:rPr lang="hu-HU" dirty="0"/>
              <a:t>mit tehetünk azért, hogy megvédjük személyes szféránkat, stb.</a:t>
            </a:r>
          </a:p>
          <a:p>
            <a:r>
              <a:rPr lang="hu-HU" b="1" dirty="0"/>
              <a:t>Célkitűzés</a:t>
            </a:r>
            <a:r>
              <a:rPr lang="hu-HU" dirty="0"/>
              <a:t>: minél népesebb és sokszínűbb, nemzetközi civil kutatói csapat toborzása</a:t>
            </a:r>
          </a:p>
        </p:txBody>
      </p:sp>
    </p:spTree>
    <p:extLst>
      <p:ext uri="{BB962C8B-B14F-4D97-AF65-F5344CB8AC3E}">
        <p14:creationId xmlns:p14="http://schemas.microsoft.com/office/powerpoint/2010/main" val="27512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259EFA0-9E2D-4A1D-B52D-907FE20F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18" y="9"/>
            <a:ext cx="12191980" cy="72917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316894-7018-41C2-92AE-3E04E179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Az Online adatvédelem </a:t>
            </a:r>
            <a:r>
              <a:rPr lang="en-US" sz="3600" b="1" strike="sngStrike">
                <a:solidFill>
                  <a:schemeClr val="tx1">
                    <a:lumMod val="85000"/>
                    <a:lumOff val="15000"/>
                  </a:schemeClr>
                </a:solidFill>
              </a:rPr>
              <a:t>halott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 az Ön emberi joga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4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EC4669-6C3F-47E6-B8B7-A4FB91F8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„Az Online adatvédelemhez való jog”</a:t>
            </a:r>
            <a:br>
              <a:rPr lang="hu-HU" dirty="0"/>
            </a:br>
            <a:r>
              <a:rPr lang="hu-HU" dirty="0"/>
              <a:t>informális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A17730-C29A-410B-94D8-37C60747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A tanfolyam </a:t>
            </a:r>
            <a:r>
              <a:rPr lang="hu-HU" sz="3200" b="1" dirty="0"/>
              <a:t>öt</a:t>
            </a:r>
            <a:r>
              <a:rPr lang="hu-HU" b="1" dirty="0"/>
              <a:t> lépcsője</a:t>
            </a:r>
            <a:r>
              <a:rPr lang="hu-HU" dirty="0"/>
              <a:t>:</a:t>
            </a:r>
          </a:p>
          <a:p>
            <a:pPr marL="0" indent="0">
              <a:buNone/>
            </a:pPr>
            <a:endParaRPr lang="hu-HU" dirty="0"/>
          </a:p>
          <a:p>
            <a:pPr marL="514350" indent="-514350">
              <a:buAutoNum type="arabicPeriod"/>
            </a:pPr>
            <a:r>
              <a:rPr lang="hu-HU" dirty="0"/>
              <a:t>Lépcső: Az adatvédelem különböző szempontjai</a:t>
            </a:r>
          </a:p>
          <a:p>
            <a:pPr marL="514350" indent="-514350">
              <a:buAutoNum type="arabicPeriod"/>
            </a:pPr>
            <a:r>
              <a:rPr lang="hu-HU" dirty="0"/>
              <a:t>Lépcső: Adatok és személyes adatok</a:t>
            </a:r>
          </a:p>
          <a:p>
            <a:pPr marL="514350" indent="-514350">
              <a:buAutoNum type="arabicPeriod"/>
            </a:pPr>
            <a:r>
              <a:rPr lang="hu-HU" dirty="0"/>
              <a:t>Lépcső: Online követési technológiák</a:t>
            </a:r>
          </a:p>
          <a:p>
            <a:pPr marL="514350" indent="-514350">
              <a:buAutoNum type="arabicPeriod"/>
            </a:pPr>
            <a:r>
              <a:rPr lang="hu-HU" dirty="0"/>
              <a:t>Lépcső: Az adatvédelemmel kapcsolatos jogok</a:t>
            </a:r>
          </a:p>
          <a:p>
            <a:pPr marL="514350" indent="-514350">
              <a:buAutoNum type="arabicPeriod"/>
            </a:pPr>
            <a:r>
              <a:rPr lang="hu-HU" dirty="0"/>
              <a:t>Lépcső: Hogyan védjük meg adatainkat online?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116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6" ma:contentTypeDescription="Új dokumentum létrehozása." ma:contentTypeScope="" ma:versionID="f0552bb4ca801854855cc647d8abf5e8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2302c402d16f03e40ca707160dd9d6a3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F0241-8065-41B6-ABE5-F4956312C86C}"/>
</file>

<file path=customXml/itemProps2.xml><?xml version="1.0" encoding="utf-8"?>
<ds:datastoreItem xmlns:ds="http://schemas.openxmlformats.org/officeDocument/2006/customXml" ds:itemID="{8F1669BC-3A2C-4517-8F13-035D496D8F73}"/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1475</Words>
  <Application>Microsoft Office PowerPoint</Application>
  <PresentationFormat>Szélesvásznú</PresentationFormat>
  <Paragraphs>182</Paragraphs>
  <Slides>21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Office-téma</vt:lpstr>
      <vt:lpstr>Az online adatvédelem - emberi jog</vt:lpstr>
      <vt:lpstr>Tudjátok-e?</vt:lpstr>
      <vt:lpstr>A CSI-COP projekt: Civil kutatók vizsgálják a sütik és appok GDPR megfelelőségét</vt:lpstr>
      <vt:lpstr>Mi a civil kutatás?</vt:lpstr>
      <vt:lpstr>Példák 1.</vt:lpstr>
      <vt:lpstr>Példák 2.</vt:lpstr>
      <vt:lpstr>Civil kutatás a CSI-COP projektben</vt:lpstr>
      <vt:lpstr>Az Online adatvédelem halott az Ön emberi joga</vt:lpstr>
      <vt:lpstr>„Az Online adatvédelemhez való jog” informális képzés</vt:lpstr>
      <vt:lpstr>1. lépcső:  Az adatvédelem különböző szempontjai </vt:lpstr>
      <vt:lpstr>2. lépcső:  Adatok és személyes adatok</vt:lpstr>
      <vt:lpstr>3. lépcső:  Online követési technológiák</vt:lpstr>
      <vt:lpstr>4. lépcső:  Az adatvédelemmel kapcsolatos jogok</vt:lpstr>
      <vt:lpstr>5. lépcső: Hogyan védjük meg adatainkat online?</vt:lpstr>
      <vt:lpstr>CSI-COP bizonyítvány </vt:lpstr>
      <vt:lpstr>Hogyan lehetek a CSI-COP civil kutatója?</vt:lpstr>
      <vt:lpstr>A tanfolyam anyagának letöltése</vt:lpstr>
      <vt:lpstr>Elérhetőségek</vt:lpstr>
      <vt:lpstr>A NaTE szerepe a CSI-COP projektben</vt:lpstr>
      <vt:lpstr>A NaTE feladata</vt:lpstr>
      <vt:lpstr>Köszönöm figyelmüket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online adatvédelem  az ÖN emberi joga</dc:title>
  <dc:creator>ICoS Nemzetközi Kft.</dc:creator>
  <cp:lastModifiedBy>ICoS Nemzetközi Kft.</cp:lastModifiedBy>
  <cp:revision>103</cp:revision>
  <dcterms:created xsi:type="dcterms:W3CDTF">2022-04-21T08:38:04Z</dcterms:created>
  <dcterms:modified xsi:type="dcterms:W3CDTF">2022-06-29T13:12:35Z</dcterms:modified>
</cp:coreProperties>
</file>