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66" r:id="rId1"/>
  </p:sldMasterIdLst>
  <p:notesMasterIdLst>
    <p:notesMasterId r:id="rId9"/>
  </p:notesMasterIdLst>
  <p:handoutMasterIdLst>
    <p:handoutMasterId r:id="rId10"/>
  </p:handoutMasterIdLst>
  <p:sldIdLst>
    <p:sldId id="2489" r:id="rId2"/>
    <p:sldId id="8258" r:id="rId3"/>
    <p:sldId id="8263" r:id="rId4"/>
    <p:sldId id="8264" r:id="rId5"/>
    <p:sldId id="8259" r:id="rId6"/>
    <p:sldId id="8255" r:id="rId7"/>
    <p:sldId id="266" r:id="rId8"/>
  </p:sldIdLst>
  <p:sldSz cx="11522075" cy="6480175"/>
  <p:notesSz cx="6797675" cy="9928225"/>
  <p:embeddedFontLst>
    <p:embeddedFont>
      <p:font typeface="TeleGrotesk Headline Ultra" pitchFamily="2" charset="0"/>
      <p:bold r:id="rId11"/>
    </p:embeddedFont>
    <p:embeddedFont>
      <p:font typeface="Tele-GroteskEENor" pitchFamily="2" charset="0"/>
      <p:regular r:id="rId12"/>
    </p:embeddedFont>
    <p:embeddedFont>
      <p:font typeface="Tele-GroteskFet" pitchFamily="2" charset="0"/>
      <p:regular r:id="rId13"/>
    </p:embeddedFont>
    <p:embeddedFont>
      <p:font typeface="Tele-GroteskNor" pitchFamily="2" charset="0"/>
      <p:regular r:id="rId14"/>
    </p:embeddedFont>
    <p:embeddedFont>
      <p:font typeface="Tele-GroteskUlt" pitchFamily="2" charset="0"/>
      <p:regular r:id="rId15"/>
    </p:embeddedFont>
    <p:embeddedFont>
      <p:font typeface="TeleNeo Office" panose="020B0504040202090203" pitchFamily="34" charset="-18"/>
      <p:regular r:id="rId16"/>
      <p:bold r:id="rId17"/>
      <p:italic r:id="rId18"/>
      <p:boldItalic r:id="rId19"/>
    </p:embeddedFont>
    <p:embeddedFont>
      <p:font typeface="TeleNeo Office ExtraBold" panose="020B0A04040202090203" pitchFamily="34" charset="-18"/>
      <p:bold r:id="rId20"/>
      <p:boldItalic r:id="rId21"/>
    </p:embeddedFont>
    <p:embeddedFont>
      <p:font typeface="TeleNeo Office Medium" panose="020B0604040202090203" pitchFamily="34" charset="-18"/>
      <p:regular r:id="rId22"/>
      <p:italic r:id="rId23"/>
    </p:embeddedFont>
  </p:embeddedFontLst>
  <p:custDataLst>
    <p:tags r:id="rId24"/>
  </p:custDataLst>
  <p:defaultTextStyle>
    <a:defPPr>
      <a:defRPr lang="de-DE"/>
    </a:defPPr>
    <a:lvl1pPr algn="l" defTabSz="457200" rtl="0" fontAlgn="base">
      <a:lnSpc>
        <a:spcPct val="900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sz="2300" kern="1200">
        <a:solidFill>
          <a:schemeClr val="tx1"/>
        </a:solidFill>
        <a:latin typeface="Tele-GroteskFet" pitchFamily="2" charset="0"/>
        <a:ea typeface="+mn-ea"/>
        <a:cs typeface="Arial" charset="0"/>
      </a:defRPr>
    </a:lvl1pPr>
    <a:lvl2pPr marL="457200" algn="l" defTabSz="457200" rtl="0" fontAlgn="base">
      <a:lnSpc>
        <a:spcPct val="900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sz="2300" kern="1200">
        <a:solidFill>
          <a:schemeClr val="tx1"/>
        </a:solidFill>
        <a:latin typeface="Tele-GroteskFet" pitchFamily="2" charset="0"/>
        <a:ea typeface="+mn-ea"/>
        <a:cs typeface="Arial" charset="0"/>
      </a:defRPr>
    </a:lvl2pPr>
    <a:lvl3pPr marL="914400" algn="l" defTabSz="457200" rtl="0" fontAlgn="base">
      <a:lnSpc>
        <a:spcPct val="900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sz="2300" kern="1200">
        <a:solidFill>
          <a:schemeClr val="tx1"/>
        </a:solidFill>
        <a:latin typeface="Tele-GroteskFet" pitchFamily="2" charset="0"/>
        <a:ea typeface="+mn-ea"/>
        <a:cs typeface="Arial" charset="0"/>
      </a:defRPr>
    </a:lvl3pPr>
    <a:lvl4pPr marL="1371600" algn="l" defTabSz="457200" rtl="0" fontAlgn="base">
      <a:lnSpc>
        <a:spcPct val="900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sz="2300" kern="1200">
        <a:solidFill>
          <a:schemeClr val="tx1"/>
        </a:solidFill>
        <a:latin typeface="Tele-GroteskFet" pitchFamily="2" charset="0"/>
        <a:ea typeface="+mn-ea"/>
        <a:cs typeface="Arial" charset="0"/>
      </a:defRPr>
    </a:lvl4pPr>
    <a:lvl5pPr marL="1828800" algn="l" defTabSz="457200" rtl="0" fontAlgn="base">
      <a:lnSpc>
        <a:spcPct val="900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sz="2300" kern="1200">
        <a:solidFill>
          <a:schemeClr val="tx1"/>
        </a:solidFill>
        <a:latin typeface="Tele-GroteskFet" pitchFamily="2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ele-GroteskFet" pitchFamily="2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ele-GroteskFet" pitchFamily="2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ele-GroteskFet" pitchFamily="2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ele-GroteskFet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5">
          <p15:clr>
            <a:srgbClr val="A4A3A4"/>
          </p15:clr>
        </p15:guide>
        <p15:guide id="2" orient="horz" pos="798">
          <p15:clr>
            <a:srgbClr val="A4A3A4"/>
          </p15:clr>
        </p15:guide>
        <p15:guide id="3" orient="horz" pos="1055">
          <p15:clr>
            <a:srgbClr val="A4A3A4"/>
          </p15:clr>
        </p15:guide>
        <p15:guide id="4" orient="horz" pos="3723">
          <p15:clr>
            <a:srgbClr val="A4A3A4"/>
          </p15:clr>
        </p15:guide>
        <p15:guide id="5" orient="horz" pos="3267">
          <p15:clr>
            <a:srgbClr val="A4A3A4"/>
          </p15:clr>
        </p15:guide>
        <p15:guide id="6" orient="horz" pos="2265">
          <p15:clr>
            <a:srgbClr val="A4A3A4"/>
          </p15:clr>
        </p15:guide>
        <p15:guide id="7" orient="horz" pos="3495">
          <p15:clr>
            <a:srgbClr val="A4A3A4"/>
          </p15:clr>
        </p15:guide>
        <p15:guide id="8" orient="horz" pos="3878">
          <p15:clr>
            <a:srgbClr val="A4A3A4"/>
          </p15:clr>
        </p15:guide>
        <p15:guide id="9" pos="3682">
          <p15:clr>
            <a:srgbClr val="A4A3A4"/>
          </p15:clr>
        </p15:guide>
        <p15:guide id="10" pos="208">
          <p15:clr>
            <a:srgbClr val="A4A3A4"/>
          </p15:clr>
        </p15:guide>
        <p15:guide id="11" pos="7051">
          <p15:clr>
            <a:srgbClr val="A4A3A4"/>
          </p15:clr>
        </p15:guide>
        <p15:guide id="12" pos="3576">
          <p15:clr>
            <a:srgbClr val="A4A3A4"/>
          </p15:clr>
        </p15:guide>
        <p15:guide id="13" pos="1834">
          <p15:clr>
            <a:srgbClr val="A4A3A4"/>
          </p15:clr>
        </p15:guide>
        <p15:guide id="14" pos="1948">
          <p15:clr>
            <a:srgbClr val="A4A3A4"/>
          </p15:clr>
        </p15:guide>
        <p15:guide id="15" pos="5314">
          <p15:clr>
            <a:srgbClr val="A4A3A4"/>
          </p15:clr>
        </p15:guide>
        <p15:guide id="16" pos="54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96">
          <p15:clr>
            <a:srgbClr val="A4A3A4"/>
          </p15:clr>
        </p15:guide>
        <p15:guide id="3" pos="398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kas Zoltán [TU_GBHI]" initials="FZ[" lastIdx="1" clrIdx="0">
    <p:extLst>
      <p:ext uri="{19B8F6BF-5375-455C-9EA6-DF929625EA0E}">
        <p15:presenceInfo xmlns:p15="http://schemas.microsoft.com/office/powerpoint/2012/main" userId="S::farkas.zoltan4@telekom.hu::5034d88e-bb9e-4e9b-aada-3e57b2feb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F9BF"/>
    <a:srgbClr val="FFFF99"/>
    <a:srgbClr val="FFCCCC"/>
    <a:srgbClr val="CCFFCC"/>
    <a:srgbClr val="FFFFCC"/>
    <a:srgbClr val="FF66FF"/>
    <a:srgbClr val="E20070"/>
    <a:srgbClr val="FCC9C4"/>
    <a:srgbClr val="D1FFE8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Közepesen sötét stílus 4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 snapToObjects="1" showGuides="1">
      <p:cViewPr varScale="1">
        <p:scale>
          <a:sx n="91" d="100"/>
          <a:sy n="91" d="100"/>
        </p:scale>
        <p:origin x="562" y="58"/>
      </p:cViewPr>
      <p:guideLst>
        <p:guide orient="horz" pos="205"/>
        <p:guide orient="horz" pos="798"/>
        <p:guide orient="horz" pos="1055"/>
        <p:guide orient="horz" pos="3723"/>
        <p:guide orient="horz" pos="3267"/>
        <p:guide orient="horz" pos="2265"/>
        <p:guide orient="horz" pos="3495"/>
        <p:guide orient="horz" pos="3878"/>
        <p:guide pos="3682"/>
        <p:guide pos="208"/>
        <p:guide pos="7051"/>
        <p:guide pos="3576"/>
        <p:guide pos="1834"/>
        <p:guide pos="1948"/>
        <p:guide pos="5314"/>
        <p:guide pos="5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5436" y="-90"/>
      </p:cViewPr>
      <p:guideLst>
        <p:guide orient="horz" pos="3127"/>
        <p:guide pos="296"/>
        <p:guide pos="39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HSI%20weekly%20traffic%20report\HSI_weekly_traffic_report_2021_042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71981627296734E-2"/>
          <c:y val="0.17827633421730887"/>
          <c:w val="0.89427198162729649"/>
          <c:h val="0.74783764464743496"/>
        </c:manualLayout>
      </c:layout>
      <c:lineChart>
        <c:grouping val="standard"/>
        <c:varyColors val="0"/>
        <c:ser>
          <c:idx val="1"/>
          <c:order val="0"/>
          <c:tx>
            <c:strRef>
              <c:f>'KNET ED3NET HSI traffic'!$AZ$3</c:f>
              <c:strCache>
                <c:ptCount val="1"/>
                <c:pt idx="0">
                  <c:v>Weekly max Docsis HSI traffic (Gbps) down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'KNET ED3NET HSI traffic'!$B$400:$B$647</c:f>
              <c:numCache>
                <c:formatCode>m/d/yyyy</c:formatCode>
                <c:ptCount val="248"/>
                <c:pt idx="0">
                  <c:v>42835</c:v>
                </c:pt>
                <c:pt idx="1">
                  <c:v>42842</c:v>
                </c:pt>
                <c:pt idx="2">
                  <c:v>42849</c:v>
                </c:pt>
                <c:pt idx="3">
                  <c:v>42856</c:v>
                </c:pt>
                <c:pt idx="4">
                  <c:v>42863</c:v>
                </c:pt>
                <c:pt idx="5">
                  <c:v>42870</c:v>
                </c:pt>
                <c:pt idx="6">
                  <c:v>42877</c:v>
                </c:pt>
                <c:pt idx="7">
                  <c:v>42884</c:v>
                </c:pt>
                <c:pt idx="8">
                  <c:v>42891</c:v>
                </c:pt>
                <c:pt idx="9">
                  <c:v>42898</c:v>
                </c:pt>
                <c:pt idx="10">
                  <c:v>42905</c:v>
                </c:pt>
                <c:pt idx="11">
                  <c:v>42912</c:v>
                </c:pt>
                <c:pt idx="12">
                  <c:v>42919</c:v>
                </c:pt>
                <c:pt idx="13">
                  <c:v>42926</c:v>
                </c:pt>
                <c:pt idx="14">
                  <c:v>42933</c:v>
                </c:pt>
                <c:pt idx="15">
                  <c:v>42940</c:v>
                </c:pt>
                <c:pt idx="16">
                  <c:v>42947</c:v>
                </c:pt>
                <c:pt idx="17">
                  <c:v>42954</c:v>
                </c:pt>
                <c:pt idx="18">
                  <c:v>42961</c:v>
                </c:pt>
                <c:pt idx="19">
                  <c:v>42968</c:v>
                </c:pt>
                <c:pt idx="20">
                  <c:v>42975</c:v>
                </c:pt>
                <c:pt idx="21">
                  <c:v>42982</c:v>
                </c:pt>
                <c:pt idx="22">
                  <c:v>42989</c:v>
                </c:pt>
                <c:pt idx="23">
                  <c:v>42996</c:v>
                </c:pt>
                <c:pt idx="24">
                  <c:v>43003</c:v>
                </c:pt>
                <c:pt idx="25">
                  <c:v>43010</c:v>
                </c:pt>
                <c:pt idx="26">
                  <c:v>43017</c:v>
                </c:pt>
                <c:pt idx="27">
                  <c:v>43024</c:v>
                </c:pt>
                <c:pt idx="28">
                  <c:v>43031</c:v>
                </c:pt>
                <c:pt idx="29">
                  <c:v>43038</c:v>
                </c:pt>
                <c:pt idx="30">
                  <c:v>43045</c:v>
                </c:pt>
                <c:pt idx="31">
                  <c:v>43052</c:v>
                </c:pt>
                <c:pt idx="32">
                  <c:v>43059</c:v>
                </c:pt>
                <c:pt idx="33">
                  <c:v>43066</c:v>
                </c:pt>
                <c:pt idx="34">
                  <c:v>43073</c:v>
                </c:pt>
                <c:pt idx="35">
                  <c:v>43080</c:v>
                </c:pt>
                <c:pt idx="36">
                  <c:v>43087</c:v>
                </c:pt>
                <c:pt idx="37">
                  <c:v>43094</c:v>
                </c:pt>
                <c:pt idx="38">
                  <c:v>43101</c:v>
                </c:pt>
                <c:pt idx="39">
                  <c:v>43108</c:v>
                </c:pt>
                <c:pt idx="40">
                  <c:v>43115</c:v>
                </c:pt>
                <c:pt idx="41">
                  <c:v>43122</c:v>
                </c:pt>
                <c:pt idx="42">
                  <c:v>43129</c:v>
                </c:pt>
                <c:pt idx="43">
                  <c:v>43136</c:v>
                </c:pt>
                <c:pt idx="44">
                  <c:v>43143</c:v>
                </c:pt>
                <c:pt idx="45">
                  <c:v>43150</c:v>
                </c:pt>
                <c:pt idx="46">
                  <c:v>43157</c:v>
                </c:pt>
                <c:pt idx="47">
                  <c:v>43164</c:v>
                </c:pt>
                <c:pt idx="48">
                  <c:v>43171</c:v>
                </c:pt>
                <c:pt idx="49">
                  <c:v>43178</c:v>
                </c:pt>
                <c:pt idx="50">
                  <c:v>43185</c:v>
                </c:pt>
                <c:pt idx="51">
                  <c:v>43192</c:v>
                </c:pt>
                <c:pt idx="52">
                  <c:v>43199</c:v>
                </c:pt>
                <c:pt idx="53">
                  <c:v>43206</c:v>
                </c:pt>
                <c:pt idx="54">
                  <c:v>43213</c:v>
                </c:pt>
                <c:pt idx="55">
                  <c:v>43220</c:v>
                </c:pt>
                <c:pt idx="56">
                  <c:v>43227</c:v>
                </c:pt>
                <c:pt idx="57">
                  <c:v>43234</c:v>
                </c:pt>
                <c:pt idx="58">
                  <c:v>43241</c:v>
                </c:pt>
                <c:pt idx="59">
                  <c:v>43248</c:v>
                </c:pt>
                <c:pt idx="60">
                  <c:v>43255</c:v>
                </c:pt>
                <c:pt idx="61">
                  <c:v>43262</c:v>
                </c:pt>
                <c:pt idx="62">
                  <c:v>43269</c:v>
                </c:pt>
                <c:pt idx="63">
                  <c:v>43276</c:v>
                </c:pt>
                <c:pt idx="64">
                  <c:v>43283</c:v>
                </c:pt>
                <c:pt idx="65">
                  <c:v>43290</c:v>
                </c:pt>
                <c:pt idx="66">
                  <c:v>43297</c:v>
                </c:pt>
                <c:pt idx="67">
                  <c:v>43304</c:v>
                </c:pt>
                <c:pt idx="68">
                  <c:v>43311</c:v>
                </c:pt>
                <c:pt idx="69">
                  <c:v>43318</c:v>
                </c:pt>
                <c:pt idx="70">
                  <c:v>43325</c:v>
                </c:pt>
                <c:pt idx="71">
                  <c:v>43332</c:v>
                </c:pt>
                <c:pt idx="72">
                  <c:v>43339</c:v>
                </c:pt>
                <c:pt idx="73">
                  <c:v>43346</c:v>
                </c:pt>
                <c:pt idx="74">
                  <c:v>43353</c:v>
                </c:pt>
                <c:pt idx="75">
                  <c:v>43360</c:v>
                </c:pt>
                <c:pt idx="76">
                  <c:v>43367</c:v>
                </c:pt>
                <c:pt idx="77">
                  <c:v>43374</c:v>
                </c:pt>
                <c:pt idx="78">
                  <c:v>43381</c:v>
                </c:pt>
                <c:pt idx="79">
                  <c:v>43388</c:v>
                </c:pt>
                <c:pt idx="80">
                  <c:v>43395</c:v>
                </c:pt>
                <c:pt idx="81">
                  <c:v>43402</c:v>
                </c:pt>
                <c:pt idx="82">
                  <c:v>43409</c:v>
                </c:pt>
                <c:pt idx="83">
                  <c:v>43416</c:v>
                </c:pt>
                <c:pt idx="84">
                  <c:v>43423</c:v>
                </c:pt>
                <c:pt idx="85">
                  <c:v>43430</c:v>
                </c:pt>
                <c:pt idx="86">
                  <c:v>43437</c:v>
                </c:pt>
                <c:pt idx="87">
                  <c:v>43444</c:v>
                </c:pt>
                <c:pt idx="88">
                  <c:v>43451</c:v>
                </c:pt>
                <c:pt idx="89">
                  <c:v>43458</c:v>
                </c:pt>
                <c:pt idx="90">
                  <c:v>43465</c:v>
                </c:pt>
                <c:pt idx="91">
                  <c:v>43472</c:v>
                </c:pt>
                <c:pt idx="92">
                  <c:v>43479</c:v>
                </c:pt>
                <c:pt idx="93">
                  <c:v>43486</c:v>
                </c:pt>
                <c:pt idx="94">
                  <c:v>43493</c:v>
                </c:pt>
                <c:pt idx="95">
                  <c:v>43500</c:v>
                </c:pt>
                <c:pt idx="96">
                  <c:v>43507</c:v>
                </c:pt>
                <c:pt idx="97">
                  <c:v>43514</c:v>
                </c:pt>
                <c:pt idx="98">
                  <c:v>43521</c:v>
                </c:pt>
                <c:pt idx="99">
                  <c:v>43528</c:v>
                </c:pt>
                <c:pt idx="100">
                  <c:v>43535</c:v>
                </c:pt>
                <c:pt idx="101">
                  <c:v>43542</c:v>
                </c:pt>
                <c:pt idx="102">
                  <c:v>43549</c:v>
                </c:pt>
                <c:pt idx="103">
                  <c:v>43556</c:v>
                </c:pt>
                <c:pt idx="104">
                  <c:v>43563</c:v>
                </c:pt>
                <c:pt idx="105">
                  <c:v>43570</c:v>
                </c:pt>
                <c:pt idx="106">
                  <c:v>43577</c:v>
                </c:pt>
                <c:pt idx="107">
                  <c:v>43584</c:v>
                </c:pt>
                <c:pt idx="108">
                  <c:v>43591</c:v>
                </c:pt>
                <c:pt idx="109">
                  <c:v>43598</c:v>
                </c:pt>
                <c:pt idx="110">
                  <c:v>43605</c:v>
                </c:pt>
                <c:pt idx="111">
                  <c:v>43612</c:v>
                </c:pt>
                <c:pt idx="112">
                  <c:v>43619</c:v>
                </c:pt>
                <c:pt idx="113">
                  <c:v>43626</c:v>
                </c:pt>
                <c:pt idx="114">
                  <c:v>43633</c:v>
                </c:pt>
                <c:pt idx="115">
                  <c:v>43640</c:v>
                </c:pt>
                <c:pt idx="116">
                  <c:v>43647</c:v>
                </c:pt>
                <c:pt idx="117">
                  <c:v>43654</c:v>
                </c:pt>
                <c:pt idx="118">
                  <c:v>43661</c:v>
                </c:pt>
                <c:pt idx="119">
                  <c:v>43668</c:v>
                </c:pt>
                <c:pt idx="120">
                  <c:v>43675</c:v>
                </c:pt>
                <c:pt idx="121">
                  <c:v>43682</c:v>
                </c:pt>
                <c:pt idx="122">
                  <c:v>43689</c:v>
                </c:pt>
                <c:pt idx="123">
                  <c:v>43696</c:v>
                </c:pt>
                <c:pt idx="124">
                  <c:v>43703</c:v>
                </c:pt>
                <c:pt idx="125">
                  <c:v>43710</c:v>
                </c:pt>
                <c:pt idx="126">
                  <c:v>43717</c:v>
                </c:pt>
                <c:pt idx="127">
                  <c:v>43724</c:v>
                </c:pt>
                <c:pt idx="128">
                  <c:v>43731</c:v>
                </c:pt>
                <c:pt idx="129">
                  <c:v>43738</c:v>
                </c:pt>
                <c:pt idx="130">
                  <c:v>43745</c:v>
                </c:pt>
                <c:pt idx="131">
                  <c:v>43752</c:v>
                </c:pt>
                <c:pt idx="132">
                  <c:v>43759</c:v>
                </c:pt>
                <c:pt idx="133">
                  <c:v>43766</c:v>
                </c:pt>
                <c:pt idx="134">
                  <c:v>43773</c:v>
                </c:pt>
                <c:pt idx="135">
                  <c:v>43780</c:v>
                </c:pt>
                <c:pt idx="136">
                  <c:v>43787</c:v>
                </c:pt>
                <c:pt idx="137">
                  <c:v>43794</c:v>
                </c:pt>
                <c:pt idx="138">
                  <c:v>43801</c:v>
                </c:pt>
                <c:pt idx="139">
                  <c:v>43808</c:v>
                </c:pt>
                <c:pt idx="140">
                  <c:v>43815</c:v>
                </c:pt>
                <c:pt idx="141">
                  <c:v>43822</c:v>
                </c:pt>
                <c:pt idx="142">
                  <c:v>43829</c:v>
                </c:pt>
                <c:pt idx="143">
                  <c:v>43836</c:v>
                </c:pt>
                <c:pt idx="144">
                  <c:v>43843</c:v>
                </c:pt>
                <c:pt idx="145">
                  <c:v>43850</c:v>
                </c:pt>
                <c:pt idx="146">
                  <c:v>43857</c:v>
                </c:pt>
                <c:pt idx="147">
                  <c:v>43864</c:v>
                </c:pt>
                <c:pt idx="148">
                  <c:v>43871</c:v>
                </c:pt>
                <c:pt idx="149">
                  <c:v>43878</c:v>
                </c:pt>
                <c:pt idx="150">
                  <c:v>43885</c:v>
                </c:pt>
                <c:pt idx="151">
                  <c:v>43892</c:v>
                </c:pt>
                <c:pt idx="152">
                  <c:v>43899</c:v>
                </c:pt>
                <c:pt idx="153">
                  <c:v>43906</c:v>
                </c:pt>
                <c:pt idx="154">
                  <c:v>43913</c:v>
                </c:pt>
                <c:pt idx="155">
                  <c:v>43920</c:v>
                </c:pt>
                <c:pt idx="156">
                  <c:v>43927</c:v>
                </c:pt>
                <c:pt idx="157">
                  <c:v>43934</c:v>
                </c:pt>
                <c:pt idx="158">
                  <c:v>43941</c:v>
                </c:pt>
                <c:pt idx="159">
                  <c:v>43948</c:v>
                </c:pt>
                <c:pt idx="160">
                  <c:v>43955</c:v>
                </c:pt>
                <c:pt idx="161">
                  <c:v>43962</c:v>
                </c:pt>
                <c:pt idx="162">
                  <c:v>43969</c:v>
                </c:pt>
                <c:pt idx="163">
                  <c:v>43976</c:v>
                </c:pt>
                <c:pt idx="164">
                  <c:v>43983</c:v>
                </c:pt>
                <c:pt idx="165">
                  <c:v>43990</c:v>
                </c:pt>
                <c:pt idx="166">
                  <c:v>43997</c:v>
                </c:pt>
                <c:pt idx="167">
                  <c:v>44004</c:v>
                </c:pt>
                <c:pt idx="168">
                  <c:v>44011</c:v>
                </c:pt>
                <c:pt idx="169">
                  <c:v>44018</c:v>
                </c:pt>
                <c:pt idx="170">
                  <c:v>44025</c:v>
                </c:pt>
                <c:pt idx="171">
                  <c:v>44032</c:v>
                </c:pt>
                <c:pt idx="172">
                  <c:v>44039</c:v>
                </c:pt>
                <c:pt idx="173">
                  <c:v>44046</c:v>
                </c:pt>
                <c:pt idx="174">
                  <c:v>44053</c:v>
                </c:pt>
                <c:pt idx="175">
                  <c:v>44060</c:v>
                </c:pt>
                <c:pt idx="176">
                  <c:v>44067</c:v>
                </c:pt>
                <c:pt idx="177">
                  <c:v>44074</c:v>
                </c:pt>
                <c:pt idx="178">
                  <c:v>44081</c:v>
                </c:pt>
                <c:pt idx="179">
                  <c:v>44088</c:v>
                </c:pt>
                <c:pt idx="180">
                  <c:v>44095</c:v>
                </c:pt>
                <c:pt idx="181">
                  <c:v>44102</c:v>
                </c:pt>
                <c:pt idx="182">
                  <c:v>44109</c:v>
                </c:pt>
                <c:pt idx="183">
                  <c:v>44116</c:v>
                </c:pt>
                <c:pt idx="184">
                  <c:v>44123</c:v>
                </c:pt>
                <c:pt idx="185">
                  <c:v>44130</c:v>
                </c:pt>
                <c:pt idx="186">
                  <c:v>44137</c:v>
                </c:pt>
                <c:pt idx="187">
                  <c:v>44144</c:v>
                </c:pt>
                <c:pt idx="188">
                  <c:v>44151</c:v>
                </c:pt>
                <c:pt idx="189">
                  <c:v>44158</c:v>
                </c:pt>
                <c:pt idx="190">
                  <c:v>44165</c:v>
                </c:pt>
                <c:pt idx="191">
                  <c:v>44172</c:v>
                </c:pt>
                <c:pt idx="192">
                  <c:v>44179</c:v>
                </c:pt>
                <c:pt idx="193">
                  <c:v>44186</c:v>
                </c:pt>
                <c:pt idx="194">
                  <c:v>44193</c:v>
                </c:pt>
                <c:pt idx="195">
                  <c:v>44200</c:v>
                </c:pt>
                <c:pt idx="196">
                  <c:v>44207</c:v>
                </c:pt>
                <c:pt idx="197">
                  <c:v>44214</c:v>
                </c:pt>
                <c:pt idx="198">
                  <c:v>44221</c:v>
                </c:pt>
                <c:pt idx="199">
                  <c:v>44228</c:v>
                </c:pt>
                <c:pt idx="200">
                  <c:v>44235</c:v>
                </c:pt>
                <c:pt idx="201">
                  <c:v>44242</c:v>
                </c:pt>
                <c:pt idx="202">
                  <c:v>44249</c:v>
                </c:pt>
                <c:pt idx="203">
                  <c:v>44256</c:v>
                </c:pt>
                <c:pt idx="204">
                  <c:v>44263</c:v>
                </c:pt>
                <c:pt idx="205">
                  <c:v>44270</c:v>
                </c:pt>
                <c:pt idx="206">
                  <c:v>44277</c:v>
                </c:pt>
                <c:pt idx="207">
                  <c:v>44284</c:v>
                </c:pt>
                <c:pt idx="208">
                  <c:v>44291</c:v>
                </c:pt>
                <c:pt idx="209">
                  <c:v>44298</c:v>
                </c:pt>
                <c:pt idx="210">
                  <c:v>44305</c:v>
                </c:pt>
                <c:pt idx="211">
                  <c:v>44312</c:v>
                </c:pt>
                <c:pt idx="212">
                  <c:v>44319</c:v>
                </c:pt>
                <c:pt idx="213">
                  <c:v>44326</c:v>
                </c:pt>
                <c:pt idx="214">
                  <c:v>44333</c:v>
                </c:pt>
                <c:pt idx="215">
                  <c:v>44340</c:v>
                </c:pt>
                <c:pt idx="216">
                  <c:v>44347</c:v>
                </c:pt>
                <c:pt idx="217">
                  <c:v>44354</c:v>
                </c:pt>
                <c:pt idx="218">
                  <c:v>44361</c:v>
                </c:pt>
                <c:pt idx="219">
                  <c:v>44368</c:v>
                </c:pt>
                <c:pt idx="220">
                  <c:v>44375</c:v>
                </c:pt>
                <c:pt idx="221">
                  <c:v>44382</c:v>
                </c:pt>
                <c:pt idx="222">
                  <c:v>44389</c:v>
                </c:pt>
                <c:pt idx="223">
                  <c:v>44396</c:v>
                </c:pt>
                <c:pt idx="224">
                  <c:v>44403</c:v>
                </c:pt>
                <c:pt idx="225">
                  <c:v>44410</c:v>
                </c:pt>
                <c:pt idx="226">
                  <c:v>44417</c:v>
                </c:pt>
                <c:pt idx="227">
                  <c:v>44424</c:v>
                </c:pt>
                <c:pt idx="228">
                  <c:v>44431</c:v>
                </c:pt>
                <c:pt idx="229">
                  <c:v>44438</c:v>
                </c:pt>
                <c:pt idx="230">
                  <c:v>44445</c:v>
                </c:pt>
                <c:pt idx="231">
                  <c:v>44452</c:v>
                </c:pt>
                <c:pt idx="232">
                  <c:v>44459</c:v>
                </c:pt>
                <c:pt idx="233">
                  <c:v>44466</c:v>
                </c:pt>
                <c:pt idx="234">
                  <c:v>44473</c:v>
                </c:pt>
                <c:pt idx="235">
                  <c:v>44480</c:v>
                </c:pt>
                <c:pt idx="236">
                  <c:v>44487</c:v>
                </c:pt>
                <c:pt idx="237">
                  <c:v>44494</c:v>
                </c:pt>
                <c:pt idx="238">
                  <c:v>44501</c:v>
                </c:pt>
                <c:pt idx="239">
                  <c:v>44508</c:v>
                </c:pt>
                <c:pt idx="240">
                  <c:v>44515</c:v>
                </c:pt>
                <c:pt idx="241">
                  <c:v>44522</c:v>
                </c:pt>
                <c:pt idx="242">
                  <c:v>44529</c:v>
                </c:pt>
                <c:pt idx="243">
                  <c:v>44536</c:v>
                </c:pt>
                <c:pt idx="244">
                  <c:v>44543</c:v>
                </c:pt>
                <c:pt idx="245">
                  <c:v>44550</c:v>
                </c:pt>
                <c:pt idx="246">
                  <c:v>44557</c:v>
                </c:pt>
                <c:pt idx="247">
                  <c:v>44564</c:v>
                </c:pt>
              </c:numCache>
            </c:numRef>
          </c:cat>
          <c:val>
            <c:numRef>
              <c:f>'KNET ED3NET HSI traffic'!$AZ$400:$AZ$647</c:f>
              <c:numCache>
                <c:formatCode>General</c:formatCode>
                <c:ptCount val="248"/>
                <c:pt idx="0">
                  <c:v>174.27</c:v>
                </c:pt>
                <c:pt idx="1">
                  <c:v>171.8</c:v>
                </c:pt>
                <c:pt idx="2">
                  <c:v>176.1</c:v>
                </c:pt>
                <c:pt idx="3">
                  <c:v>166.36</c:v>
                </c:pt>
                <c:pt idx="4">
                  <c:v>166.5</c:v>
                </c:pt>
                <c:pt idx="5">
                  <c:v>167.26</c:v>
                </c:pt>
                <c:pt idx="6">
                  <c:v>166.82</c:v>
                </c:pt>
                <c:pt idx="7">
                  <c:v>172.9</c:v>
                </c:pt>
                <c:pt idx="8">
                  <c:v>158.30000000000001</c:v>
                </c:pt>
                <c:pt idx="9">
                  <c:v>163.6</c:v>
                </c:pt>
                <c:pt idx="10">
                  <c:v>164.6</c:v>
                </c:pt>
                <c:pt idx="11">
                  <c:v>171.2</c:v>
                </c:pt>
                <c:pt idx="12">
                  <c:v>157.69999999999999</c:v>
                </c:pt>
                <c:pt idx="13">
                  <c:v>151.19999999999999</c:v>
                </c:pt>
                <c:pt idx="14">
                  <c:v>154.30000000000001</c:v>
                </c:pt>
                <c:pt idx="15">
                  <c:v>154.88999999999999</c:v>
                </c:pt>
                <c:pt idx="16">
                  <c:v>156.53</c:v>
                </c:pt>
                <c:pt idx="17">
                  <c:v>154.33000000000001</c:v>
                </c:pt>
                <c:pt idx="18">
                  <c:v>161.62</c:v>
                </c:pt>
                <c:pt idx="19">
                  <c:v>157.21</c:v>
                </c:pt>
                <c:pt idx="20">
                  <c:v>164.19</c:v>
                </c:pt>
                <c:pt idx="21">
                  <c:v>180.4</c:v>
                </c:pt>
                <c:pt idx="22">
                  <c:v>182.29</c:v>
                </c:pt>
                <c:pt idx="23">
                  <c:v>180.86</c:v>
                </c:pt>
                <c:pt idx="24">
                  <c:v>174.56</c:v>
                </c:pt>
                <c:pt idx="25">
                  <c:v>169.12</c:v>
                </c:pt>
                <c:pt idx="26">
                  <c:v>173.43</c:v>
                </c:pt>
                <c:pt idx="27">
                  <c:v>182.02</c:v>
                </c:pt>
                <c:pt idx="28">
                  <c:v>180.43</c:v>
                </c:pt>
                <c:pt idx="29">
                  <c:v>185.74</c:v>
                </c:pt>
                <c:pt idx="30">
                  <c:v>191.39</c:v>
                </c:pt>
                <c:pt idx="31">
                  <c:v>188.78</c:v>
                </c:pt>
                <c:pt idx="32">
                  <c:v>189.91</c:v>
                </c:pt>
                <c:pt idx="33">
                  <c:v>185.01</c:v>
                </c:pt>
                <c:pt idx="34">
                  <c:v>189.73</c:v>
                </c:pt>
                <c:pt idx="35">
                  <c:v>195.01</c:v>
                </c:pt>
                <c:pt idx="36">
                  <c:v>198.93</c:v>
                </c:pt>
                <c:pt idx="37">
                  <c:v>195.08</c:v>
                </c:pt>
                <c:pt idx="38">
                  <c:v>191.6</c:v>
                </c:pt>
                <c:pt idx="39">
                  <c:v>210.6</c:v>
                </c:pt>
                <c:pt idx="40">
                  <c:v>240.7</c:v>
                </c:pt>
                <c:pt idx="41">
                  <c:v>253.5</c:v>
                </c:pt>
                <c:pt idx="42">
                  <c:v>247.8</c:v>
                </c:pt>
                <c:pt idx="43">
                  <c:v>249.4</c:v>
                </c:pt>
                <c:pt idx="44">
                  <c:v>243.4</c:v>
                </c:pt>
                <c:pt idx="45">
                  <c:v>244.3</c:v>
                </c:pt>
                <c:pt idx="46">
                  <c:v>246.9</c:v>
                </c:pt>
                <c:pt idx="47">
                  <c:v>250.1</c:v>
                </c:pt>
                <c:pt idx="48">
                  <c:v>249.7</c:v>
                </c:pt>
                <c:pt idx="49">
                  <c:v>260.8</c:v>
                </c:pt>
                <c:pt idx="50">
                  <c:v>250.2</c:v>
                </c:pt>
                <c:pt idx="51">
                  <c:v>241.9</c:v>
                </c:pt>
                <c:pt idx="52">
                  <c:v>241.9</c:v>
                </c:pt>
                <c:pt idx="53">
                  <c:v>246.4</c:v>
                </c:pt>
                <c:pt idx="54">
                  <c:v>230</c:v>
                </c:pt>
                <c:pt idx="55">
                  <c:v>238</c:v>
                </c:pt>
                <c:pt idx="56">
                  <c:v>240</c:v>
                </c:pt>
                <c:pt idx="57">
                  <c:v>248.7</c:v>
                </c:pt>
                <c:pt idx="58">
                  <c:v>242.7</c:v>
                </c:pt>
                <c:pt idx="59">
                  <c:v>238.8</c:v>
                </c:pt>
                <c:pt idx="60">
                  <c:v>227.6</c:v>
                </c:pt>
                <c:pt idx="61">
                  <c:v>236.3</c:v>
                </c:pt>
                <c:pt idx="62">
                  <c:v>260.10000000000002</c:v>
                </c:pt>
                <c:pt idx="63">
                  <c:v>235.8</c:v>
                </c:pt>
                <c:pt idx="64">
                  <c:v>235.6</c:v>
                </c:pt>
                <c:pt idx="65">
                  <c:v>230.1</c:v>
                </c:pt>
                <c:pt idx="66">
                  <c:v>230.2</c:v>
                </c:pt>
                <c:pt idx="67">
                  <c:v>230.8</c:v>
                </c:pt>
                <c:pt idx="68">
                  <c:v>225.7</c:v>
                </c:pt>
                <c:pt idx="69">
                  <c:v>221.2</c:v>
                </c:pt>
                <c:pt idx="70">
                  <c:v>219.6</c:v>
                </c:pt>
                <c:pt idx="71">
                  <c:v>233.3</c:v>
                </c:pt>
                <c:pt idx="72">
                  <c:v>257.2</c:v>
                </c:pt>
                <c:pt idx="73">
                  <c:v>236</c:v>
                </c:pt>
                <c:pt idx="74">
                  <c:v>242.9</c:v>
                </c:pt>
                <c:pt idx="75">
                  <c:v>250.1</c:v>
                </c:pt>
                <c:pt idx="76">
                  <c:v>249.5</c:v>
                </c:pt>
                <c:pt idx="77">
                  <c:v>250.4</c:v>
                </c:pt>
                <c:pt idx="78">
                  <c:v>245.6</c:v>
                </c:pt>
                <c:pt idx="79">
                  <c:v>250</c:v>
                </c:pt>
                <c:pt idx="80">
                  <c:v>238.4</c:v>
                </c:pt>
                <c:pt idx="81">
                  <c:v>267.10000000000002</c:v>
                </c:pt>
                <c:pt idx="82">
                  <c:v>261.7</c:v>
                </c:pt>
                <c:pt idx="83">
                  <c:v>257.60000000000002</c:v>
                </c:pt>
                <c:pt idx="84">
                  <c:v>263.7</c:v>
                </c:pt>
                <c:pt idx="85">
                  <c:v>265.3</c:v>
                </c:pt>
                <c:pt idx="86">
                  <c:v>262.60000000000002</c:v>
                </c:pt>
                <c:pt idx="87">
                  <c:v>269.10000000000002</c:v>
                </c:pt>
                <c:pt idx="88">
                  <c:v>277.89999999999998</c:v>
                </c:pt>
                <c:pt idx="89">
                  <c:v>280</c:v>
                </c:pt>
                <c:pt idx="90">
                  <c:v>283.39999999999998</c:v>
                </c:pt>
                <c:pt idx="91">
                  <c:v>297.2</c:v>
                </c:pt>
                <c:pt idx="92">
                  <c:v>290</c:v>
                </c:pt>
                <c:pt idx="93">
                  <c:v>283.8</c:v>
                </c:pt>
                <c:pt idx="94">
                  <c:v>283.5</c:v>
                </c:pt>
                <c:pt idx="95">
                  <c:v>290.10000000000002</c:v>
                </c:pt>
                <c:pt idx="96">
                  <c:v>299.3</c:v>
                </c:pt>
                <c:pt idx="97">
                  <c:v>292.2</c:v>
                </c:pt>
                <c:pt idx="98">
                  <c:v>284.39999999999998</c:v>
                </c:pt>
                <c:pt idx="99">
                  <c:v>286.5</c:v>
                </c:pt>
                <c:pt idx="100">
                  <c:v>301.89999999999998</c:v>
                </c:pt>
                <c:pt idx="101">
                  <c:v>290.89999999999998</c:v>
                </c:pt>
                <c:pt idx="102">
                  <c:v>279.5</c:v>
                </c:pt>
                <c:pt idx="103">
                  <c:v>282.3</c:v>
                </c:pt>
                <c:pt idx="104">
                  <c:v>281.3</c:v>
                </c:pt>
                <c:pt idx="105">
                  <c:v>281.2</c:v>
                </c:pt>
                <c:pt idx="106">
                  <c:v>305.60000000000002</c:v>
                </c:pt>
                <c:pt idx="107">
                  <c:v>294.3</c:v>
                </c:pt>
                <c:pt idx="108">
                  <c:v>296.8</c:v>
                </c:pt>
                <c:pt idx="109">
                  <c:v>316.39999999999998</c:v>
                </c:pt>
                <c:pt idx="110">
                  <c:v>292.39999999999998</c:v>
                </c:pt>
                <c:pt idx="111">
                  <c:v>291.89999999999998</c:v>
                </c:pt>
                <c:pt idx="112">
                  <c:v>292</c:v>
                </c:pt>
                <c:pt idx="113">
                  <c:v>294.60000000000002</c:v>
                </c:pt>
                <c:pt idx="114">
                  <c:v>309.3</c:v>
                </c:pt>
                <c:pt idx="115">
                  <c:v>289.8</c:v>
                </c:pt>
                <c:pt idx="116">
                  <c:v>279.3</c:v>
                </c:pt>
                <c:pt idx="117">
                  <c:v>291.7</c:v>
                </c:pt>
                <c:pt idx="118">
                  <c:v>291.7</c:v>
                </c:pt>
                <c:pt idx="119">
                  <c:v>273.89999999999998</c:v>
                </c:pt>
                <c:pt idx="120">
                  <c:v>304.10000000000002</c:v>
                </c:pt>
                <c:pt idx="121">
                  <c:v>289.7</c:v>
                </c:pt>
                <c:pt idx="122">
                  <c:v>288.8</c:v>
                </c:pt>
                <c:pt idx="123">
                  <c:v>290.60000000000002</c:v>
                </c:pt>
                <c:pt idx="124">
                  <c:v>304</c:v>
                </c:pt>
                <c:pt idx="125">
                  <c:v>303.89999999999998</c:v>
                </c:pt>
                <c:pt idx="126">
                  <c:v>300.8</c:v>
                </c:pt>
                <c:pt idx="127">
                  <c:v>303.39999999999998</c:v>
                </c:pt>
                <c:pt idx="128">
                  <c:v>312</c:v>
                </c:pt>
                <c:pt idx="129">
                  <c:v>315.10000000000002</c:v>
                </c:pt>
                <c:pt idx="130">
                  <c:v>321.39999999999998</c:v>
                </c:pt>
                <c:pt idx="131">
                  <c:v>317.7</c:v>
                </c:pt>
                <c:pt idx="132">
                  <c:v>336</c:v>
                </c:pt>
                <c:pt idx="133">
                  <c:v>343.9</c:v>
                </c:pt>
                <c:pt idx="134">
                  <c:v>342.1</c:v>
                </c:pt>
                <c:pt idx="135">
                  <c:v>329.8</c:v>
                </c:pt>
                <c:pt idx="136">
                  <c:v>336.6</c:v>
                </c:pt>
                <c:pt idx="137">
                  <c:v>346.4</c:v>
                </c:pt>
                <c:pt idx="138">
                  <c:v>341.5</c:v>
                </c:pt>
                <c:pt idx="139">
                  <c:v>348.7</c:v>
                </c:pt>
                <c:pt idx="140">
                  <c:v>355.6</c:v>
                </c:pt>
                <c:pt idx="141">
                  <c:v>380</c:v>
                </c:pt>
                <c:pt idx="142">
                  <c:v>367.3</c:v>
                </c:pt>
                <c:pt idx="143">
                  <c:v>381.7</c:v>
                </c:pt>
                <c:pt idx="144">
                  <c:v>365.6</c:v>
                </c:pt>
                <c:pt idx="145">
                  <c:v>374.2</c:v>
                </c:pt>
                <c:pt idx="146">
                  <c:v>371.7</c:v>
                </c:pt>
                <c:pt idx="147">
                  <c:v>368</c:v>
                </c:pt>
                <c:pt idx="148">
                  <c:v>365</c:v>
                </c:pt>
                <c:pt idx="149">
                  <c:v>374</c:v>
                </c:pt>
                <c:pt idx="150">
                  <c:v>376.6</c:v>
                </c:pt>
                <c:pt idx="151">
                  <c:v>370.9</c:v>
                </c:pt>
                <c:pt idx="152">
                  <c:v>410.7</c:v>
                </c:pt>
                <c:pt idx="153">
                  <c:v>518.4</c:v>
                </c:pt>
                <c:pt idx="154">
                  <c:v>483.9</c:v>
                </c:pt>
                <c:pt idx="155">
                  <c:v>444</c:v>
                </c:pt>
                <c:pt idx="156">
                  <c:v>420</c:v>
                </c:pt>
                <c:pt idx="157">
                  <c:v>421.7</c:v>
                </c:pt>
                <c:pt idx="158">
                  <c:v>414.4</c:v>
                </c:pt>
                <c:pt idx="159">
                  <c:v>397.1</c:v>
                </c:pt>
                <c:pt idx="160">
                  <c:v>413.3</c:v>
                </c:pt>
                <c:pt idx="161">
                  <c:v>397.4</c:v>
                </c:pt>
                <c:pt idx="162">
                  <c:v>423.9</c:v>
                </c:pt>
                <c:pt idx="163">
                  <c:v>419.9</c:v>
                </c:pt>
                <c:pt idx="164">
                  <c:v>383.4</c:v>
                </c:pt>
                <c:pt idx="165">
                  <c:v>378.8</c:v>
                </c:pt>
                <c:pt idx="166">
                  <c:v>413.4</c:v>
                </c:pt>
                <c:pt idx="167">
                  <c:v>404.6</c:v>
                </c:pt>
                <c:pt idx="168">
                  <c:v>381.9</c:v>
                </c:pt>
                <c:pt idx="169">
                  <c:v>378.5</c:v>
                </c:pt>
                <c:pt idx="170">
                  <c:v>399</c:v>
                </c:pt>
                <c:pt idx="171">
                  <c:v>392.7</c:v>
                </c:pt>
                <c:pt idx="172">
                  <c:v>378.9</c:v>
                </c:pt>
                <c:pt idx="173">
                  <c:v>367</c:v>
                </c:pt>
                <c:pt idx="174">
                  <c:v>377.1</c:v>
                </c:pt>
                <c:pt idx="175">
                  <c:v>390.3</c:v>
                </c:pt>
                <c:pt idx="176">
                  <c:v>388.5</c:v>
                </c:pt>
                <c:pt idx="177">
                  <c:v>383.6</c:v>
                </c:pt>
                <c:pt idx="178">
                  <c:v>394.3</c:v>
                </c:pt>
                <c:pt idx="179">
                  <c:v>404.2</c:v>
                </c:pt>
                <c:pt idx="180">
                  <c:v>393.2</c:v>
                </c:pt>
                <c:pt idx="181">
                  <c:v>403.8</c:v>
                </c:pt>
                <c:pt idx="182">
                  <c:v>403.8</c:v>
                </c:pt>
                <c:pt idx="183">
                  <c:v>412.2</c:v>
                </c:pt>
                <c:pt idx="184">
                  <c:v>425.1</c:v>
                </c:pt>
                <c:pt idx="185">
                  <c:v>441</c:v>
                </c:pt>
                <c:pt idx="186">
                  <c:v>437.6</c:v>
                </c:pt>
                <c:pt idx="187">
                  <c:v>432.9</c:v>
                </c:pt>
                <c:pt idx="188">
                  <c:v>510</c:v>
                </c:pt>
                <c:pt idx="189">
                  <c:v>503.2</c:v>
                </c:pt>
                <c:pt idx="190">
                  <c:v>488.3</c:v>
                </c:pt>
                <c:pt idx="191">
                  <c:v>485.2</c:v>
                </c:pt>
                <c:pt idx="192">
                  <c:v>517.20000000000005</c:v>
                </c:pt>
                <c:pt idx="193">
                  <c:v>524.5</c:v>
                </c:pt>
                <c:pt idx="194">
                  <c:v>520.6</c:v>
                </c:pt>
                <c:pt idx="195">
                  <c:v>495.8</c:v>
                </c:pt>
                <c:pt idx="196">
                  <c:v>524.70000000000005</c:v>
                </c:pt>
                <c:pt idx="197">
                  <c:v>602.70000000000005</c:v>
                </c:pt>
                <c:pt idx="198">
                  <c:v>531.9</c:v>
                </c:pt>
                <c:pt idx="199">
                  <c:v>523.79999999999995</c:v>
                </c:pt>
                <c:pt idx="200">
                  <c:v>545.29999999999995</c:v>
                </c:pt>
                <c:pt idx="201">
                  <c:v>518.9</c:v>
                </c:pt>
                <c:pt idx="202">
                  <c:v>526.5</c:v>
                </c:pt>
                <c:pt idx="203">
                  <c:v>529.5</c:v>
                </c:pt>
                <c:pt idx="204">
                  <c:v>520.9</c:v>
                </c:pt>
                <c:pt idx="205">
                  <c:v>540</c:v>
                </c:pt>
                <c:pt idx="206">
                  <c:v>540.4</c:v>
                </c:pt>
                <c:pt idx="207">
                  <c:v>521.6</c:v>
                </c:pt>
                <c:pt idx="208">
                  <c:v>569.1</c:v>
                </c:pt>
                <c:pt idx="209">
                  <c:v>527.4</c:v>
                </c:pt>
                <c:pt idx="210">
                  <c:v>517.5</c:v>
                </c:pt>
                <c:pt idx="211">
                  <c:v>516.6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9A-45A3-B189-9506448235E9}"/>
            </c:ext>
          </c:extLst>
        </c:ser>
        <c:ser>
          <c:idx val="0"/>
          <c:order val="1"/>
          <c:tx>
            <c:strRef>
              <c:f>'KNET ED3NET HSI traffic'!$BA$3</c:f>
              <c:strCache>
                <c:ptCount val="1"/>
                <c:pt idx="0">
                  <c:v>Weekly max Docsis HSI traffic (Gbps) up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'KNET ED3NET HSI traffic'!$BA$400:$BA$647</c:f>
              <c:numCache>
                <c:formatCode>General</c:formatCode>
                <c:ptCount val="248"/>
                <c:pt idx="0">
                  <c:v>34.590000000000003</c:v>
                </c:pt>
                <c:pt idx="1">
                  <c:v>35.9</c:v>
                </c:pt>
                <c:pt idx="2">
                  <c:v>38.67</c:v>
                </c:pt>
                <c:pt idx="3">
                  <c:v>34.36</c:v>
                </c:pt>
                <c:pt idx="4">
                  <c:v>34.799999999999997</c:v>
                </c:pt>
                <c:pt idx="5">
                  <c:v>34.28</c:v>
                </c:pt>
                <c:pt idx="6">
                  <c:v>33.299999999999997</c:v>
                </c:pt>
                <c:pt idx="7">
                  <c:v>32.700000000000003</c:v>
                </c:pt>
                <c:pt idx="8">
                  <c:v>30.12</c:v>
                </c:pt>
                <c:pt idx="9">
                  <c:v>31.6</c:v>
                </c:pt>
                <c:pt idx="10">
                  <c:v>29.7</c:v>
                </c:pt>
                <c:pt idx="11">
                  <c:v>29.57</c:v>
                </c:pt>
                <c:pt idx="12">
                  <c:v>29.3</c:v>
                </c:pt>
                <c:pt idx="13">
                  <c:v>27.2</c:v>
                </c:pt>
                <c:pt idx="14">
                  <c:v>27</c:v>
                </c:pt>
                <c:pt idx="15">
                  <c:v>28.2</c:v>
                </c:pt>
                <c:pt idx="16">
                  <c:v>29.5</c:v>
                </c:pt>
                <c:pt idx="17">
                  <c:v>28.67</c:v>
                </c:pt>
                <c:pt idx="18">
                  <c:v>29.68</c:v>
                </c:pt>
                <c:pt idx="19">
                  <c:v>29.88</c:v>
                </c:pt>
                <c:pt idx="20">
                  <c:v>29.93</c:v>
                </c:pt>
                <c:pt idx="21">
                  <c:v>31.88</c:v>
                </c:pt>
                <c:pt idx="22">
                  <c:v>29.34</c:v>
                </c:pt>
                <c:pt idx="23">
                  <c:v>30.34</c:v>
                </c:pt>
                <c:pt idx="24">
                  <c:v>31.1</c:v>
                </c:pt>
                <c:pt idx="25">
                  <c:v>30.39</c:v>
                </c:pt>
                <c:pt idx="26">
                  <c:v>28.07</c:v>
                </c:pt>
                <c:pt idx="27">
                  <c:v>26.87</c:v>
                </c:pt>
                <c:pt idx="28">
                  <c:v>22.91</c:v>
                </c:pt>
                <c:pt idx="29">
                  <c:v>21.52</c:v>
                </c:pt>
                <c:pt idx="30">
                  <c:v>28.95</c:v>
                </c:pt>
                <c:pt idx="31">
                  <c:v>27.34</c:v>
                </c:pt>
                <c:pt idx="32">
                  <c:v>26.39</c:v>
                </c:pt>
                <c:pt idx="33">
                  <c:v>22.32</c:v>
                </c:pt>
                <c:pt idx="34">
                  <c:v>20.440000000000001</c:v>
                </c:pt>
                <c:pt idx="35">
                  <c:v>24.94</c:v>
                </c:pt>
                <c:pt idx="36">
                  <c:v>24.82</c:v>
                </c:pt>
                <c:pt idx="37">
                  <c:v>27.01</c:v>
                </c:pt>
                <c:pt idx="38">
                  <c:v>31.66</c:v>
                </c:pt>
                <c:pt idx="39">
                  <c:v>29.08</c:v>
                </c:pt>
                <c:pt idx="40">
                  <c:v>58</c:v>
                </c:pt>
                <c:pt idx="41">
                  <c:v>62.3</c:v>
                </c:pt>
                <c:pt idx="42">
                  <c:v>58.8</c:v>
                </c:pt>
                <c:pt idx="43">
                  <c:v>61.9</c:v>
                </c:pt>
                <c:pt idx="44">
                  <c:v>63.4</c:v>
                </c:pt>
                <c:pt idx="45">
                  <c:v>60.7</c:v>
                </c:pt>
                <c:pt idx="46">
                  <c:v>59.3</c:v>
                </c:pt>
                <c:pt idx="47">
                  <c:v>62.6</c:v>
                </c:pt>
                <c:pt idx="48">
                  <c:v>60.6</c:v>
                </c:pt>
                <c:pt idx="49">
                  <c:v>61.2</c:v>
                </c:pt>
                <c:pt idx="50">
                  <c:v>61.8</c:v>
                </c:pt>
                <c:pt idx="51">
                  <c:v>57.4</c:v>
                </c:pt>
                <c:pt idx="52">
                  <c:v>56.8</c:v>
                </c:pt>
                <c:pt idx="53">
                  <c:v>58.9</c:v>
                </c:pt>
                <c:pt idx="54">
                  <c:v>50.1</c:v>
                </c:pt>
                <c:pt idx="55">
                  <c:v>46.4</c:v>
                </c:pt>
                <c:pt idx="56">
                  <c:v>49.2</c:v>
                </c:pt>
                <c:pt idx="57">
                  <c:v>51</c:v>
                </c:pt>
                <c:pt idx="58">
                  <c:v>52.5</c:v>
                </c:pt>
                <c:pt idx="59">
                  <c:v>52.5</c:v>
                </c:pt>
                <c:pt idx="60">
                  <c:v>51.2</c:v>
                </c:pt>
                <c:pt idx="61">
                  <c:v>50.5</c:v>
                </c:pt>
                <c:pt idx="62">
                  <c:v>49.5</c:v>
                </c:pt>
                <c:pt idx="63">
                  <c:v>51.3</c:v>
                </c:pt>
                <c:pt idx="64">
                  <c:v>48.8</c:v>
                </c:pt>
                <c:pt idx="65">
                  <c:v>56.1</c:v>
                </c:pt>
                <c:pt idx="66">
                  <c:v>51.7</c:v>
                </c:pt>
                <c:pt idx="67">
                  <c:v>55.9</c:v>
                </c:pt>
                <c:pt idx="68">
                  <c:v>49.1</c:v>
                </c:pt>
                <c:pt idx="69">
                  <c:v>49.7</c:v>
                </c:pt>
                <c:pt idx="70">
                  <c:v>47.5</c:v>
                </c:pt>
                <c:pt idx="71">
                  <c:v>47.1</c:v>
                </c:pt>
                <c:pt idx="72">
                  <c:v>69.3</c:v>
                </c:pt>
                <c:pt idx="73">
                  <c:v>52</c:v>
                </c:pt>
                <c:pt idx="74">
                  <c:v>52.8</c:v>
                </c:pt>
                <c:pt idx="75">
                  <c:v>54.5</c:v>
                </c:pt>
                <c:pt idx="76">
                  <c:v>56.8</c:v>
                </c:pt>
                <c:pt idx="77">
                  <c:v>59</c:v>
                </c:pt>
                <c:pt idx="78">
                  <c:v>56.5</c:v>
                </c:pt>
                <c:pt idx="79">
                  <c:v>55.3</c:v>
                </c:pt>
                <c:pt idx="80">
                  <c:v>53.2</c:v>
                </c:pt>
                <c:pt idx="81">
                  <c:v>61.3</c:v>
                </c:pt>
                <c:pt idx="82">
                  <c:v>59.3</c:v>
                </c:pt>
                <c:pt idx="83">
                  <c:v>59.7</c:v>
                </c:pt>
                <c:pt idx="84">
                  <c:v>60.4</c:v>
                </c:pt>
                <c:pt idx="85">
                  <c:v>61.3</c:v>
                </c:pt>
                <c:pt idx="86">
                  <c:v>60.3</c:v>
                </c:pt>
                <c:pt idx="87">
                  <c:v>60.7</c:v>
                </c:pt>
                <c:pt idx="88">
                  <c:v>59.7</c:v>
                </c:pt>
                <c:pt idx="89">
                  <c:v>62</c:v>
                </c:pt>
                <c:pt idx="90">
                  <c:v>67.400000000000006</c:v>
                </c:pt>
                <c:pt idx="91">
                  <c:v>70.099999999999994</c:v>
                </c:pt>
                <c:pt idx="92">
                  <c:v>68</c:v>
                </c:pt>
                <c:pt idx="93">
                  <c:v>65.099999999999994</c:v>
                </c:pt>
                <c:pt idx="94">
                  <c:v>67.8</c:v>
                </c:pt>
                <c:pt idx="95">
                  <c:v>69.7</c:v>
                </c:pt>
                <c:pt idx="96">
                  <c:v>66</c:v>
                </c:pt>
                <c:pt idx="97">
                  <c:v>64.599999999999994</c:v>
                </c:pt>
                <c:pt idx="98">
                  <c:v>68</c:v>
                </c:pt>
                <c:pt idx="99">
                  <c:v>67.8</c:v>
                </c:pt>
                <c:pt idx="100">
                  <c:v>64.599999999999994</c:v>
                </c:pt>
                <c:pt idx="101">
                  <c:v>69.900000000000006</c:v>
                </c:pt>
                <c:pt idx="102">
                  <c:v>64.3</c:v>
                </c:pt>
                <c:pt idx="103">
                  <c:v>64</c:v>
                </c:pt>
                <c:pt idx="104">
                  <c:v>63.7</c:v>
                </c:pt>
                <c:pt idx="105">
                  <c:v>63.9</c:v>
                </c:pt>
                <c:pt idx="106">
                  <c:v>67</c:v>
                </c:pt>
                <c:pt idx="107">
                  <c:v>68.5</c:v>
                </c:pt>
                <c:pt idx="108">
                  <c:v>69.5</c:v>
                </c:pt>
                <c:pt idx="109">
                  <c:v>71.8</c:v>
                </c:pt>
                <c:pt idx="110">
                  <c:v>65</c:v>
                </c:pt>
                <c:pt idx="111">
                  <c:v>59.3</c:v>
                </c:pt>
                <c:pt idx="112">
                  <c:v>61.7</c:v>
                </c:pt>
                <c:pt idx="113">
                  <c:v>59</c:v>
                </c:pt>
                <c:pt idx="114">
                  <c:v>66.400000000000006</c:v>
                </c:pt>
                <c:pt idx="115">
                  <c:v>62.3</c:v>
                </c:pt>
                <c:pt idx="116">
                  <c:v>58.2</c:v>
                </c:pt>
                <c:pt idx="117">
                  <c:v>61.3</c:v>
                </c:pt>
                <c:pt idx="118">
                  <c:v>62.8</c:v>
                </c:pt>
                <c:pt idx="119">
                  <c:v>57</c:v>
                </c:pt>
                <c:pt idx="120">
                  <c:v>63.7</c:v>
                </c:pt>
                <c:pt idx="121">
                  <c:v>59.2</c:v>
                </c:pt>
                <c:pt idx="122">
                  <c:v>60</c:v>
                </c:pt>
                <c:pt idx="123">
                  <c:v>52</c:v>
                </c:pt>
                <c:pt idx="124">
                  <c:v>64.7</c:v>
                </c:pt>
                <c:pt idx="125">
                  <c:v>61</c:v>
                </c:pt>
                <c:pt idx="126">
                  <c:v>61.3</c:v>
                </c:pt>
                <c:pt idx="127">
                  <c:v>60.6</c:v>
                </c:pt>
                <c:pt idx="128">
                  <c:v>64.099999999999994</c:v>
                </c:pt>
                <c:pt idx="129">
                  <c:v>62.9</c:v>
                </c:pt>
                <c:pt idx="130">
                  <c:v>61.1</c:v>
                </c:pt>
                <c:pt idx="131">
                  <c:v>56.7</c:v>
                </c:pt>
                <c:pt idx="132">
                  <c:v>67</c:v>
                </c:pt>
                <c:pt idx="133">
                  <c:v>65.599999999999994</c:v>
                </c:pt>
                <c:pt idx="134">
                  <c:v>67</c:v>
                </c:pt>
                <c:pt idx="135">
                  <c:v>63.2</c:v>
                </c:pt>
                <c:pt idx="136">
                  <c:v>65.8</c:v>
                </c:pt>
                <c:pt idx="137">
                  <c:v>73.400000000000006</c:v>
                </c:pt>
                <c:pt idx="138">
                  <c:v>71.3</c:v>
                </c:pt>
                <c:pt idx="139">
                  <c:v>72.599999999999994</c:v>
                </c:pt>
                <c:pt idx="140">
                  <c:v>71</c:v>
                </c:pt>
                <c:pt idx="141">
                  <c:v>81</c:v>
                </c:pt>
                <c:pt idx="142">
                  <c:v>76.3</c:v>
                </c:pt>
                <c:pt idx="143">
                  <c:v>81.099999999999994</c:v>
                </c:pt>
                <c:pt idx="144">
                  <c:v>71</c:v>
                </c:pt>
                <c:pt idx="145">
                  <c:v>74.2</c:v>
                </c:pt>
                <c:pt idx="146">
                  <c:v>70.2</c:v>
                </c:pt>
                <c:pt idx="147">
                  <c:v>70</c:v>
                </c:pt>
                <c:pt idx="148">
                  <c:v>70</c:v>
                </c:pt>
                <c:pt idx="149">
                  <c:v>71.099999999999994</c:v>
                </c:pt>
                <c:pt idx="150">
                  <c:v>70.5</c:v>
                </c:pt>
                <c:pt idx="151">
                  <c:v>70.3</c:v>
                </c:pt>
                <c:pt idx="152">
                  <c:v>70.400000000000006</c:v>
                </c:pt>
                <c:pt idx="153">
                  <c:v>80</c:v>
                </c:pt>
                <c:pt idx="154">
                  <c:v>113.1</c:v>
                </c:pt>
                <c:pt idx="155">
                  <c:v>104.8</c:v>
                </c:pt>
                <c:pt idx="156">
                  <c:v>91.3</c:v>
                </c:pt>
                <c:pt idx="157">
                  <c:v>91.8</c:v>
                </c:pt>
                <c:pt idx="158">
                  <c:v>94.4</c:v>
                </c:pt>
                <c:pt idx="159">
                  <c:v>83.9</c:v>
                </c:pt>
                <c:pt idx="160">
                  <c:v>86.2</c:v>
                </c:pt>
                <c:pt idx="161">
                  <c:v>79</c:v>
                </c:pt>
                <c:pt idx="162">
                  <c:v>74.099999999999994</c:v>
                </c:pt>
                <c:pt idx="163">
                  <c:v>78.8</c:v>
                </c:pt>
                <c:pt idx="164">
                  <c:v>85.2</c:v>
                </c:pt>
                <c:pt idx="165">
                  <c:v>76.8</c:v>
                </c:pt>
                <c:pt idx="166">
                  <c:v>74.5</c:v>
                </c:pt>
                <c:pt idx="167">
                  <c:v>76.099999999999994</c:v>
                </c:pt>
                <c:pt idx="168">
                  <c:v>63.9</c:v>
                </c:pt>
                <c:pt idx="169">
                  <c:v>62.6</c:v>
                </c:pt>
                <c:pt idx="170">
                  <c:v>68.2</c:v>
                </c:pt>
                <c:pt idx="171">
                  <c:v>68.8</c:v>
                </c:pt>
                <c:pt idx="172">
                  <c:v>64.900000000000006</c:v>
                </c:pt>
                <c:pt idx="173">
                  <c:v>60.4</c:v>
                </c:pt>
                <c:pt idx="174">
                  <c:v>62.3</c:v>
                </c:pt>
                <c:pt idx="175">
                  <c:v>64.8</c:v>
                </c:pt>
                <c:pt idx="176">
                  <c:v>64.900000000000006</c:v>
                </c:pt>
                <c:pt idx="177">
                  <c:v>62.7</c:v>
                </c:pt>
                <c:pt idx="178">
                  <c:v>62.3</c:v>
                </c:pt>
                <c:pt idx="179">
                  <c:v>68.8</c:v>
                </c:pt>
                <c:pt idx="180">
                  <c:v>72.099999999999994</c:v>
                </c:pt>
                <c:pt idx="181">
                  <c:v>72</c:v>
                </c:pt>
                <c:pt idx="182">
                  <c:v>73.3</c:v>
                </c:pt>
                <c:pt idx="183">
                  <c:v>76.900000000000006</c:v>
                </c:pt>
                <c:pt idx="184">
                  <c:v>77.7</c:v>
                </c:pt>
                <c:pt idx="185">
                  <c:v>85.7</c:v>
                </c:pt>
                <c:pt idx="186">
                  <c:v>84.5</c:v>
                </c:pt>
                <c:pt idx="187">
                  <c:v>80.599999999999994</c:v>
                </c:pt>
                <c:pt idx="188">
                  <c:v>91.4</c:v>
                </c:pt>
                <c:pt idx="189">
                  <c:v>89.6</c:v>
                </c:pt>
                <c:pt idx="190">
                  <c:v>89.7</c:v>
                </c:pt>
                <c:pt idx="191">
                  <c:v>86.6</c:v>
                </c:pt>
                <c:pt idx="192">
                  <c:v>95.9</c:v>
                </c:pt>
                <c:pt idx="193">
                  <c:v>94.9</c:v>
                </c:pt>
                <c:pt idx="194">
                  <c:v>93.2</c:v>
                </c:pt>
                <c:pt idx="195">
                  <c:v>94.9</c:v>
                </c:pt>
                <c:pt idx="196">
                  <c:v>88.5</c:v>
                </c:pt>
                <c:pt idx="197">
                  <c:v>88.5</c:v>
                </c:pt>
                <c:pt idx="198">
                  <c:v>89.5</c:v>
                </c:pt>
                <c:pt idx="199">
                  <c:v>90.2</c:v>
                </c:pt>
                <c:pt idx="200">
                  <c:v>86.9</c:v>
                </c:pt>
                <c:pt idx="201">
                  <c:v>87.7</c:v>
                </c:pt>
                <c:pt idx="202">
                  <c:v>87.2</c:v>
                </c:pt>
                <c:pt idx="203">
                  <c:v>84.2</c:v>
                </c:pt>
                <c:pt idx="204">
                  <c:v>87.7</c:v>
                </c:pt>
                <c:pt idx="205">
                  <c:v>97.4</c:v>
                </c:pt>
                <c:pt idx="206">
                  <c:v>97.7</c:v>
                </c:pt>
                <c:pt idx="207">
                  <c:v>96.3</c:v>
                </c:pt>
                <c:pt idx="208">
                  <c:v>95.2</c:v>
                </c:pt>
                <c:pt idx="209">
                  <c:v>94.6</c:v>
                </c:pt>
                <c:pt idx="210">
                  <c:v>94.6</c:v>
                </c:pt>
                <c:pt idx="211">
                  <c:v>88.1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9A-45A3-B189-950644823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94144"/>
        <c:axId val="51900416"/>
      </c:lineChart>
      <c:dateAx>
        <c:axId val="51894144"/>
        <c:scaling>
          <c:orientation val="minMax"/>
          <c:max val="44312"/>
          <c:min val="43831"/>
        </c:scaling>
        <c:delete val="0"/>
        <c:axPos val="b"/>
        <c:numFmt formatCode="m/d/yyyy" sourceLinked="1"/>
        <c:majorTickMark val="out"/>
        <c:minorTickMark val="out"/>
        <c:tickLblPos val="nextTo"/>
        <c:spPr>
          <a:ln/>
        </c:spPr>
        <c:txPr>
          <a:bodyPr/>
          <a:lstStyle/>
          <a:p>
            <a:pPr>
              <a:defRPr sz="1200"/>
            </a:pPr>
            <a:endParaRPr lang="hu-HU"/>
          </a:p>
        </c:txPr>
        <c:crossAx val="51900416"/>
        <c:crosses val="autoZero"/>
        <c:auto val="1"/>
        <c:lblOffset val="100"/>
        <c:baseTimeUnit val="days"/>
        <c:majorUnit val="6"/>
        <c:majorTimeUnit val="months"/>
        <c:minorUnit val="1"/>
        <c:minorTimeUnit val="months"/>
      </c:dateAx>
      <c:valAx>
        <c:axId val="519004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hu-HU" sz="1200"/>
                  <a:t>Gbps</a:t>
                </a:r>
              </a:p>
            </c:rich>
          </c:tx>
          <c:layout>
            <c:manualLayout>
              <c:xMode val="edge"/>
              <c:yMode val="edge"/>
              <c:x val="2.9175667724162344E-2"/>
              <c:y val="8.744405381994736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518941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516798372471826"/>
          <c:y val="7.8400326175708163E-2"/>
          <c:w val="0.65643670029309931"/>
          <c:h val="4.117591793396233E-2"/>
        </c:manualLayout>
      </c:layout>
      <c:overlay val="0"/>
      <c:txPr>
        <a:bodyPr rot="0" vert="horz"/>
        <a:lstStyle/>
        <a:p>
          <a:pPr>
            <a:defRPr baseline="0"/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874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percent!$A$4:$B$20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</c:lvl>
                <c:lvl>
                  <c:pt idx="0">
                    <c:v>2020</c:v>
                  </c:pt>
                  <c:pt idx="1">
                    <c:v>2020</c:v>
                  </c:pt>
                  <c:pt idx="2">
                    <c:v>2020</c:v>
                  </c:pt>
                  <c:pt idx="3">
                    <c:v>2020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2020</c:v>
                  </c:pt>
                  <c:pt idx="7">
                    <c:v>2020</c:v>
                  </c:pt>
                  <c:pt idx="8">
                    <c:v>2020</c:v>
                  </c:pt>
                  <c:pt idx="9">
                    <c:v>2020</c:v>
                  </c:pt>
                  <c:pt idx="10">
                    <c:v>2020</c:v>
                  </c:pt>
                  <c:pt idx="11">
                    <c:v>2020</c:v>
                  </c:pt>
                  <c:pt idx="12">
                    <c:v>2021</c:v>
                  </c:pt>
                  <c:pt idx="13">
                    <c:v>2021</c:v>
                  </c:pt>
                  <c:pt idx="14">
                    <c:v>2021</c:v>
                  </c:pt>
                  <c:pt idx="15">
                    <c:v>2021</c:v>
                  </c:pt>
                </c:lvl>
              </c:multiLvlStrCache>
            </c:multiLvlStrRef>
          </c:cat>
          <c:val>
            <c:numRef>
              <c:f>percent!$E$4:$E$20</c:f>
              <c:numCache>
                <c:formatCode>0.00%</c:formatCode>
                <c:ptCount val="16"/>
                <c:pt idx="0">
                  <c:v>0.121912841212287</c:v>
                </c:pt>
                <c:pt idx="1">
                  <c:v>8.5220347848829606E-2</c:v>
                </c:pt>
                <c:pt idx="2">
                  <c:v>0.24051058462356401</c:v>
                </c:pt>
                <c:pt idx="3">
                  <c:v>0.13675256037689601</c:v>
                </c:pt>
                <c:pt idx="4">
                  <c:v>8.07615829488596E-2</c:v>
                </c:pt>
                <c:pt idx="5">
                  <c:v>3.15155099997146E-2</c:v>
                </c:pt>
                <c:pt idx="6">
                  <c:v>1.5406582718553099E-2</c:v>
                </c:pt>
                <c:pt idx="7">
                  <c:v>1.2751251085652801E-2</c:v>
                </c:pt>
                <c:pt idx="8">
                  <c:v>1.27544581968362E-2</c:v>
                </c:pt>
                <c:pt idx="9">
                  <c:v>3.1294870204032002E-2</c:v>
                </c:pt>
                <c:pt idx="10">
                  <c:v>5.3297459074625499E-2</c:v>
                </c:pt>
                <c:pt idx="11">
                  <c:v>8.1119091867999399E-2</c:v>
                </c:pt>
                <c:pt idx="12">
                  <c:v>5.7438820599541897E-2</c:v>
                </c:pt>
                <c:pt idx="13">
                  <c:v>4.1414654301259901E-2</c:v>
                </c:pt>
                <c:pt idx="14">
                  <c:v>6.66106919910672E-2</c:v>
                </c:pt>
                <c:pt idx="15">
                  <c:v>4.0792644827278401E-2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A-4CAA-AB62-AEE152AFF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30001"/>
        <c:axId val="50030002"/>
      </c:barChart>
      <c:lineChart>
        <c:grouping val="standard"/>
        <c:varyColors val="0"/>
        <c:ser>
          <c:idx val="1"/>
          <c:order val="1"/>
          <c:marker>
            <c:symbol val="none"/>
          </c:marker>
          <c:cat>
            <c:multiLvlStrRef>
              <c:f>percent!$A$4:$B$20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</c:lvl>
                <c:lvl>
                  <c:pt idx="0">
                    <c:v>2020</c:v>
                  </c:pt>
                  <c:pt idx="1">
                    <c:v>2020</c:v>
                  </c:pt>
                  <c:pt idx="2">
                    <c:v>2020</c:v>
                  </c:pt>
                  <c:pt idx="3">
                    <c:v>2020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2020</c:v>
                  </c:pt>
                  <c:pt idx="7">
                    <c:v>2020</c:v>
                  </c:pt>
                  <c:pt idx="8">
                    <c:v>2020</c:v>
                  </c:pt>
                  <c:pt idx="9">
                    <c:v>2020</c:v>
                  </c:pt>
                  <c:pt idx="10">
                    <c:v>2020</c:v>
                  </c:pt>
                  <c:pt idx="11">
                    <c:v>2020</c:v>
                  </c:pt>
                  <c:pt idx="12">
                    <c:v>2021</c:v>
                  </c:pt>
                  <c:pt idx="13">
                    <c:v>2021</c:v>
                  </c:pt>
                  <c:pt idx="14">
                    <c:v>2021</c:v>
                  </c:pt>
                  <c:pt idx="15">
                    <c:v>2021</c:v>
                  </c:pt>
                </c:lvl>
              </c:multiLvlStrCache>
            </c:multiLvlStrRef>
          </c:cat>
          <c:val>
            <c:numRef>
              <c:f>percent!$F$4:$F$20</c:f>
              <c:numCache>
                <c:formatCode>0.00%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DA-4CAA-AB62-AEE152AFF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30001"/>
        <c:axId val="50030002"/>
      </c:lineChart>
      <c:catAx>
        <c:axId val="5003000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aseline="0">
                    <a:latin typeface="Arial"/>
                  </a:defRPr>
                </a:pPr>
                <a:r>
                  <a:rPr lang="en-US" sz="1000" baseline="0">
                    <a:latin typeface="Arial"/>
                  </a:rPr>
                  <a:t>Év/hónap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0030002"/>
        <c:crosses val="autoZero"/>
        <c:auto val="1"/>
        <c:lblAlgn val="ctr"/>
        <c:lblOffset val="100"/>
        <c:noMultiLvlLbl val="0"/>
      </c:catAx>
      <c:valAx>
        <c:axId val="5003000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50030001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heme" Target="../theme/theme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4854575" y="9358313"/>
            <a:ext cx="1101725" cy="2809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132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fld id="{F0624198-83D5-42F7-8604-501B27E10D32}" type="datetimeFigureOut">
              <a:rPr lang="de-DE"/>
              <a:pPr/>
              <a:t>16.05.2021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471488" y="9358313"/>
            <a:ext cx="4481512" cy="2809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44132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r>
              <a:rPr lang="de-DE" dirty="0"/>
              <a:t>– </a:t>
            </a:r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, </a:t>
            </a:r>
            <a:r>
              <a:rPr lang="de-DE" dirty="0" err="1"/>
              <a:t>Confidential</a:t>
            </a:r>
            <a:r>
              <a:rPr lang="de-DE" dirty="0"/>
              <a:t>, Internal– Autor / Thema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6092825" y="9358313"/>
            <a:ext cx="469900" cy="2809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44132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fld id="{05D0AFD4-CA44-4605-AF48-DCB1B131ED7B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9" name="Picture 8" descr="T_Logo_3c_Slogan_p_HU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 r="51888"/>
          <a:stretch>
            <a:fillRect/>
          </a:stretch>
        </p:blipFill>
        <p:spPr bwMode="auto">
          <a:xfrm>
            <a:off x="490538" y="169863"/>
            <a:ext cx="728662" cy="266700"/>
          </a:xfrm>
          <a:prstGeom prst="rect">
            <a:avLst/>
          </a:prstGeom>
          <a:noFill/>
        </p:spPr>
      </p:pic>
      <p:pic>
        <p:nvPicPr>
          <p:cNvPr id="10" name="Picture 9" descr="T_Logo_3c_Slogan_p_HU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 l="46646"/>
          <a:stretch>
            <a:fillRect/>
          </a:stretch>
        </p:blipFill>
        <p:spPr bwMode="auto">
          <a:xfrm>
            <a:off x="5519737" y="169863"/>
            <a:ext cx="808038" cy="26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heme" Target="../theme/theme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22275" y="982663"/>
            <a:ext cx="5946775" cy="334486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461963" y="5592763"/>
            <a:ext cx="5867400" cy="3632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Mastertextformat bearbeiten</a:t>
            </a:r>
          </a:p>
          <a:p>
            <a:pPr lvl="1"/>
            <a:r>
              <a:rPr lang="hu-HU"/>
              <a:t>Zweite Ebene</a:t>
            </a:r>
          </a:p>
          <a:p>
            <a:pPr lvl="2"/>
            <a:r>
              <a:rPr lang="hu-HU"/>
              <a:t>Dritte Ebene</a:t>
            </a:r>
          </a:p>
          <a:p>
            <a:pPr lvl="3"/>
            <a:r>
              <a:rPr lang="hu-HU"/>
              <a:t>Vierte Ebene</a:t>
            </a:r>
          </a:p>
          <a:p>
            <a:pPr lvl="4"/>
            <a:r>
              <a:rPr lang="hu-HU"/>
              <a:t>Fünfte Ebene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4854575" y="9358313"/>
            <a:ext cx="1101725" cy="2809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132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fld id="{A135125C-FD13-4515-975A-78AC4D950A6F}" type="datetimeFigureOut">
              <a:rPr lang="hu-HU" smtClean="0"/>
              <a:pPr/>
              <a:t>2021. 05. 16.</a:t>
            </a:fld>
            <a:endParaRPr lang="hu-HU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 bwMode="gray">
          <a:xfrm>
            <a:off x="471488" y="9358313"/>
            <a:ext cx="4481512" cy="2809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44132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r>
              <a:rPr lang="hu-HU"/>
              <a:t>– Strictly confidential, Confidential, Internal – Autor / Thema der Präsentation</a:t>
            </a:r>
            <a:endParaRPr lang="hu-HU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 bwMode="gray">
          <a:xfrm>
            <a:off x="6092825" y="9358313"/>
            <a:ext cx="469900" cy="2809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44132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fld id="{54F5EBB1-134E-4F5C-AC6E-F4A6A6DAB94B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3" name="Picture 8" descr="T_Logo_3c_Slogan_p_HU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 r="51888"/>
          <a:stretch>
            <a:fillRect/>
          </a:stretch>
        </p:blipFill>
        <p:spPr bwMode="auto">
          <a:xfrm>
            <a:off x="490538" y="169863"/>
            <a:ext cx="728662" cy="266700"/>
          </a:xfrm>
          <a:prstGeom prst="rect">
            <a:avLst/>
          </a:prstGeom>
          <a:noFill/>
        </p:spPr>
      </p:pic>
      <p:pic>
        <p:nvPicPr>
          <p:cNvPr id="14" name="Picture 9" descr="T_Logo_3c_Slogan_p_HU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 l="46646"/>
          <a:stretch>
            <a:fillRect/>
          </a:stretch>
        </p:blipFill>
        <p:spPr bwMode="auto">
          <a:xfrm>
            <a:off x="5519737" y="169863"/>
            <a:ext cx="808038" cy="266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141288" indent="-141288" algn="l" defTabSz="457200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280988" indent="-128588" algn="l" defTabSz="457200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438150" indent="-155575" algn="l" defTabSz="457200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604838" indent="-141288" algn="l" defTabSz="457200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85813" indent="-168275" algn="l" defTabSz="457200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8.xml"/><Relationship Id="rId7" Type="http://schemas.openxmlformats.org/officeDocument/2006/relationships/image" Target="../media/image3.e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0.xml"/><Relationship Id="rId7" Type="http://schemas.openxmlformats.org/officeDocument/2006/relationships/image" Target="../media/image5.emf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002" y="1505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2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" y="1505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 hidden="1">
            <a:extLst>
              <a:ext uri="{FF2B5EF4-FFF2-40B4-BE49-F238E27FC236}">
                <a16:creationId xmlns:a16="http://schemas.microsoft.com/office/drawing/2014/main" id="{B972F61D-E5C1-4FF5-9F82-FF83FBBC5E9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669" b="0" i="0" baseline="0" dirty="0" err="1">
              <a:solidFill>
                <a:schemeClr val="tx1"/>
              </a:solidFill>
              <a:latin typeface="TeleGrotesk Headline Ultra" pitchFamily="2" charset="0"/>
              <a:sym typeface="TeleGrotesk Headline Ultra" pitchFamily="2" charset="0"/>
            </a:endParaRPr>
          </a:p>
        </p:txBody>
      </p:sp>
      <p:pic>
        <p:nvPicPr>
          <p:cNvPr id="5" name="Picture 23" descr="T_Logo_3c_Slogan_n_DE_EMF CD EXPORT"/>
          <p:cNvPicPr>
            <a:picLocks noChangeAspect="1" noChangeArrowheads="1"/>
          </p:cNvPicPr>
          <p:nvPr userDrawn="1"/>
        </p:nvPicPr>
        <p:blipFill>
          <a:blip r:embed="rId7" cstate="print"/>
          <a:srcRect r="69640"/>
          <a:stretch>
            <a:fillRect/>
          </a:stretch>
        </p:blipFill>
        <p:spPr bwMode="black">
          <a:xfrm>
            <a:off x="408074" y="5799164"/>
            <a:ext cx="1144206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T_Logo_3c_Slogan_n_INT"/>
          <p:cNvPicPr>
            <a:picLocks noChangeAspect="1" noChangeArrowheads="1"/>
          </p:cNvPicPr>
          <p:nvPr userDrawn="1"/>
        </p:nvPicPr>
        <p:blipFill>
          <a:blip r:embed="rId8" cstate="print"/>
          <a:srcRect l="45840"/>
          <a:stretch>
            <a:fillRect/>
          </a:stretch>
        </p:blipFill>
        <p:spPr bwMode="black">
          <a:xfrm>
            <a:off x="9313677" y="5800664"/>
            <a:ext cx="1810327" cy="37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black">
          <a:xfrm>
            <a:off x="384069" y="1675548"/>
            <a:ext cx="10705928" cy="1570429"/>
          </a:xfrm>
        </p:spPr>
        <p:txBody>
          <a:bodyPr/>
          <a:lstStyle>
            <a:lvl1pPr>
              <a:defRPr sz="5669" smtClean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TITELMASTERFORMAT DURCH KLICKEN BEARBEITEN</a:t>
            </a:r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 bwMode="black">
          <a:xfrm>
            <a:off x="384069" y="3474094"/>
            <a:ext cx="10705928" cy="314086"/>
          </a:xfrm>
        </p:spPr>
        <p:txBody>
          <a:bodyPr>
            <a:spAutoFit/>
          </a:bodyPr>
          <a:lstStyle>
            <a:lvl1pPr>
              <a:defRPr sz="2268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5959679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002" y="1505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4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" y="1505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 hidden="1">
            <a:extLst>
              <a:ext uri="{FF2B5EF4-FFF2-40B4-BE49-F238E27FC236}">
                <a16:creationId xmlns:a16="http://schemas.microsoft.com/office/drawing/2014/main" id="{8DF97951-3C11-4EA4-8F22-32F9F8F1249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780" b="0" i="0" baseline="0" dirty="0" err="1">
              <a:solidFill>
                <a:schemeClr val="tx1"/>
              </a:solidFill>
              <a:latin typeface="TeleGrotesk Headline Ultra" pitchFamily="2" charset="0"/>
              <a:sym typeface="TeleGrotesk Headline Ultra" pitchFamily="2" charset="0"/>
            </a:endParaRPr>
          </a:p>
        </p:txBody>
      </p:sp>
      <p:sp>
        <p:nvSpPr>
          <p:cNvPr id="5" name="Titel 3"/>
          <p:cNvSpPr>
            <a:spLocks/>
          </p:cNvSpPr>
          <p:nvPr userDrawn="1"/>
        </p:nvSpPr>
        <p:spPr bwMode="invGray">
          <a:xfrm>
            <a:off x="402078" y="4159620"/>
            <a:ext cx="10723930" cy="1291534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36067" tIns="68033" rIns="136067" bIns="68033"/>
          <a:lstStyle/>
          <a:p>
            <a:pPr defTabSz="432008" fontAlgn="base">
              <a:lnSpc>
                <a:spcPts val="378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780">
              <a:solidFill>
                <a:srgbClr val="E20074"/>
              </a:solidFill>
              <a:latin typeface="Tele-GroteskUlt" pitchFamily="2" charset="0"/>
              <a:cs typeface="Arial" pitchFamily="34" charset="0"/>
            </a:endParaRPr>
          </a:p>
        </p:txBody>
      </p:sp>
      <p:sp>
        <p:nvSpPr>
          <p:cNvPr id="6" name="Titel 3"/>
          <p:cNvSpPr>
            <a:spLocks/>
          </p:cNvSpPr>
          <p:nvPr userDrawn="1"/>
        </p:nvSpPr>
        <p:spPr bwMode="invGray">
          <a:xfrm>
            <a:off x="402078" y="3156092"/>
            <a:ext cx="10315857" cy="2295062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36067" tIns="68033" rIns="136067" bIns="68033"/>
          <a:lstStyle/>
          <a:p>
            <a:pPr defTabSz="432008" fontAlgn="base">
              <a:lnSpc>
                <a:spcPts val="378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780">
              <a:solidFill>
                <a:srgbClr val="E20074"/>
              </a:solidFill>
              <a:latin typeface="Tele-GroteskUlt" pitchFamily="2" charset="0"/>
              <a:cs typeface="Arial" pitchFamily="34" charset="0"/>
            </a:endParaRPr>
          </a:p>
        </p:txBody>
      </p:sp>
      <p:pic>
        <p:nvPicPr>
          <p:cNvPr id="7" name="Picture 26" descr="T_Logo_3c_Slogan_p_DE_EMF CD EXPORT"/>
          <p:cNvPicPr>
            <a:picLocks noChangeAspect="1" noChangeArrowheads="1"/>
          </p:cNvPicPr>
          <p:nvPr userDrawn="1"/>
        </p:nvPicPr>
        <p:blipFill>
          <a:blip r:embed="rId7" cstate="print"/>
          <a:srcRect r="63742"/>
          <a:stretch>
            <a:fillRect/>
          </a:stretch>
        </p:blipFill>
        <p:spPr bwMode="black">
          <a:xfrm>
            <a:off x="408074" y="5800664"/>
            <a:ext cx="1360245" cy="37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9" descr="T_Logo_3c_Slogan_p_INT"/>
          <p:cNvPicPr>
            <a:picLocks noChangeAspect="1" noChangeArrowheads="1"/>
          </p:cNvPicPr>
          <p:nvPr userDrawn="1"/>
        </p:nvPicPr>
        <p:blipFill>
          <a:blip r:embed="rId8" cstate="print"/>
          <a:srcRect l="45888"/>
          <a:stretch>
            <a:fillRect/>
          </a:stretch>
        </p:blipFill>
        <p:spPr bwMode="black">
          <a:xfrm>
            <a:off x="9315678" y="5800664"/>
            <a:ext cx="1808326" cy="37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 bwMode="ltGray">
          <a:xfrm>
            <a:off x="402073" y="3410147"/>
            <a:ext cx="9748401" cy="2041000"/>
          </a:xfrm>
          <a:solidFill>
            <a:srgbClr val="E20074"/>
          </a:solidFill>
        </p:spPr>
        <p:txBody>
          <a:bodyPr lIns="144000">
            <a:noAutofit/>
          </a:bodyPr>
          <a:lstStyle>
            <a:lvl1pPr>
              <a:defRPr sz="3780" smtClean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TITELMASTERFORMAT DURCH KLICKEN BEARBEITEN</a:t>
            </a:r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 bwMode="white">
          <a:xfrm>
            <a:off x="589714" y="4670496"/>
            <a:ext cx="9560762" cy="314086"/>
          </a:xfrm>
        </p:spPr>
        <p:txBody>
          <a:bodyPr>
            <a:spAutoFit/>
          </a:bodyPr>
          <a:lstStyle>
            <a:lvl1pPr>
              <a:defRPr sz="2268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7824135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002" y="1505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6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" y="1505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églalap 8" hidden="1">
            <a:extLst>
              <a:ext uri="{FF2B5EF4-FFF2-40B4-BE49-F238E27FC236}">
                <a16:creationId xmlns:a16="http://schemas.microsoft.com/office/drawing/2014/main" id="{C67F57F1-EC60-4E57-812D-278D9D87B64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hu-HU" sz="2835" b="0" i="0" baseline="0" dirty="0" err="1">
              <a:solidFill>
                <a:schemeClr val="tx1"/>
              </a:solidFill>
              <a:latin typeface="TeleGrotesk Headline Ultra" pitchFamily="2" charset="0"/>
              <a:sym typeface="TeleGrotesk Headline Ultra" pitchFamily="2" charset="0"/>
            </a:endParaRPr>
          </a:p>
        </p:txBody>
      </p:sp>
      <p:pic>
        <p:nvPicPr>
          <p:cNvPr id="4" name="Picture 56" descr="T_Logo_3c_Slogan_p_INT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black">
          <a:xfrm>
            <a:off x="408078" y="5998669"/>
            <a:ext cx="2430439" cy="2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4069" y="315009"/>
            <a:ext cx="10705928" cy="392607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598B9197-7587-41F9-A1B5-1EFA20839E75}" type="datetime1">
              <a:rPr lang="hu-HU"/>
              <a:pPr>
                <a:defRPr/>
              </a:pPr>
              <a:t>2021. 05. 16.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Network development. Dr. János Tremmel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CBECDD5-323E-47CF-81BF-756E8FC030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9203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002" y="1505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9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" y="1505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6" descr="T_Logo_3c_Slogan_p_INT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black">
          <a:xfrm>
            <a:off x="408078" y="5998669"/>
            <a:ext cx="2430439" cy="2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4069" y="315009"/>
            <a:ext cx="10705928" cy="392607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071" y="1675546"/>
            <a:ext cx="10705928" cy="4047109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4AE7E1A6-077D-4030-897A-B75D9591B165}" type="datetime1">
              <a:rPr lang="hu-HU"/>
              <a:pPr>
                <a:defRPr/>
              </a:pPr>
              <a:t>2021. 05. 16.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Network development. Dr. János Tremmel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7D7545B-F769-4BB3-8FB3-39894C1275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44821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002" y="1502"/>
          <a:ext cx="2000" cy="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1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" y="1502"/>
                        <a:ext cx="2000" cy="14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églalap 8" hidden="1">
            <a:extLst>
              <a:ext uri="{FF2B5EF4-FFF2-40B4-BE49-F238E27FC236}">
                <a16:creationId xmlns:a16="http://schemas.microsoft.com/office/drawing/2014/main" id="{5683B50A-7BD6-4026-A209-C0F3B90E32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0028" cy="1500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hu-HU" sz="2126" b="0" i="0" baseline="0" dirty="0" err="1">
              <a:solidFill>
                <a:schemeClr val="tx1"/>
              </a:solidFill>
              <a:latin typeface="TeleGrotesk Headline Ultra" pitchFamily="2" charset="0"/>
              <a:sym typeface="TeleGrotesk Headline Ultra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4069" y="315013"/>
            <a:ext cx="10705928" cy="392608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071" y="1675547"/>
            <a:ext cx="10705928" cy="4047109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8573545" y="6024950"/>
            <a:ext cx="2268409" cy="235449"/>
          </a:xfrm>
        </p:spPr>
        <p:txBody>
          <a:bodyPr/>
          <a:lstStyle>
            <a:lvl1pPr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r>
              <a:rPr lang="hu-HU"/>
              <a:t>MT Group CAPEX Board Meeting Group Controlling 20 Feb 2014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22584" y="6083814"/>
            <a:ext cx="5168931" cy="117725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61945" y="6083812"/>
            <a:ext cx="364065" cy="117725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7D7545B-F769-4BB3-8FB3-39894C1275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21561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738C6-9A57-4395-A6D0-7BEDA9F54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short </a:t>
            </a:r>
            <a:r>
              <a:rPr lang="en-US" dirty="0" err="1"/>
              <a:t>40pt</a:t>
            </a:r>
            <a:r>
              <a:rPr lang="en-US" dirty="0"/>
              <a:t> (double-spaced headline </a:t>
            </a:r>
            <a:r>
              <a:rPr lang="en-US" dirty="0" err="1"/>
              <a:t>24pt</a:t>
            </a:r>
            <a:r>
              <a:rPr lang="en-US" dirty="0"/>
              <a:t>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247357-DB70-4BEB-B0F5-3D9B8B5D6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confidential, internal, public | Author | Topic of presentation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21700B-8639-459A-9DB3-8908E7079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3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67F47C-6E5D-4C69-8680-7138C294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leNeo Office ExtraBold" panose="020B0A04040202090203" pitchFamily="34" charset="-18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2A34C4-5B2D-4EB3-99CA-13804E351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eleNeo Office" panose="020B0504040202090203" pitchFamily="34" charset="-18"/>
              </a:defRPr>
            </a:lvl1pPr>
            <a:lvl2pPr>
              <a:defRPr>
                <a:latin typeface="TeleNeo Office" panose="020B0504040202090203" pitchFamily="34" charset="-18"/>
              </a:defRPr>
            </a:lvl2pPr>
            <a:lvl3pPr>
              <a:defRPr>
                <a:latin typeface="TeleNeo Office" panose="020B0504040202090203" pitchFamily="34" charset="-18"/>
              </a:defRPr>
            </a:lvl3pPr>
            <a:lvl4pPr>
              <a:defRPr>
                <a:latin typeface="TeleNeo Office" panose="020B0504040202090203" pitchFamily="34" charset="-18"/>
              </a:defRPr>
            </a:lvl4pPr>
            <a:lvl5pPr>
              <a:defRPr>
                <a:latin typeface="TeleNeo Office" panose="020B0504040202090203" pitchFamily="34" charset="-18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2E4B21-DCF3-4B20-A028-714A6F0D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6688" y="6087041"/>
            <a:ext cx="6088492" cy="183255"/>
          </a:xfrm>
          <a:prstGeom prst="rect">
            <a:avLst/>
          </a:prstGeom>
        </p:spPr>
        <p:txBody>
          <a:bodyPr/>
          <a:lstStyle>
            <a:lvl1pPr>
              <a:defRPr sz="1323">
                <a:latin typeface="Tele-GroteskNor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A6CCEF-DB17-40BB-BDF3-7F22F4FB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8229" y="6087041"/>
            <a:ext cx="1165793" cy="183255"/>
          </a:xfrm>
          <a:prstGeom prst="rect">
            <a:avLst/>
          </a:prstGeom>
        </p:spPr>
        <p:txBody>
          <a:bodyPr/>
          <a:lstStyle>
            <a:lvl1pPr algn="r">
              <a:defRPr sz="1323">
                <a:latin typeface="Tele-GroteskNor" pitchFamily="2" charset="0"/>
              </a:defRPr>
            </a:lvl1pPr>
          </a:lstStyle>
          <a:p>
            <a:fld id="{059B92D8-C7BC-4C89-8A33-ADB7B799484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89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256583987"/>
              </p:ext>
            </p:extLst>
          </p:nvPr>
        </p:nvGraphicFramePr>
        <p:xfrm>
          <a:off x="2000" y="1505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98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8194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" y="1505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 hidden="1">
            <a:extLst>
              <a:ext uri="{FF2B5EF4-FFF2-40B4-BE49-F238E27FC236}">
                <a16:creationId xmlns:a16="http://schemas.microsoft.com/office/drawing/2014/main" id="{04BB200B-FDD5-4190-B77B-1C185E21DD0A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0027" cy="1500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835" b="0" i="0" baseline="0" dirty="0" err="1">
              <a:solidFill>
                <a:schemeClr val="tx1"/>
              </a:solidFill>
              <a:latin typeface="TeleGrotesk Headline Ultra" pitchFamily="2" charset="0"/>
              <a:sym typeface="TeleGrotesk Headline Ultra" pitchFamily="2" charset="0"/>
            </a:endParaRPr>
          </a:p>
        </p:txBody>
      </p:sp>
      <p:sp>
        <p:nvSpPr>
          <p:cNvPr id="7" name="Téglalap 6" hidden="1">
            <a:extLst>
              <a:ext uri="{FF2B5EF4-FFF2-40B4-BE49-F238E27FC236}">
                <a16:creationId xmlns:a16="http://schemas.microsoft.com/office/drawing/2014/main" id="{8A3F9F51-C8A2-46F1-A010-F83DC67CC55A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0027" cy="1500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835" b="0" i="0" baseline="0" dirty="0" err="1">
              <a:solidFill>
                <a:schemeClr val="tx1"/>
              </a:solidFill>
              <a:latin typeface="TeleGrotesk Headline Ultra" pitchFamily="2" charset="0"/>
              <a:sym typeface="TeleGrotesk Headline Ultra" pitchFamily="2" charset="0"/>
            </a:endParaRPr>
          </a:p>
        </p:txBody>
      </p:sp>
      <p:sp>
        <p:nvSpPr>
          <p:cNvPr id="3" name="Téglalap 2" hidden="1">
            <a:extLst>
              <a:ext uri="{FF2B5EF4-FFF2-40B4-BE49-F238E27FC236}">
                <a16:creationId xmlns:a16="http://schemas.microsoft.com/office/drawing/2014/main" id="{3F89C1CC-DFF0-4D43-BBF1-CCD663AEDD75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0027" cy="1500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835" b="0" i="0" baseline="0" dirty="0" err="1">
              <a:solidFill>
                <a:schemeClr val="tx1"/>
              </a:solidFill>
              <a:latin typeface="TeleGrotesk Headline Ultra" pitchFamily="2" charset="0"/>
              <a:sym typeface="TeleGrotesk Headline Ultra" pitchFamily="2" charset="0"/>
            </a:endParaRPr>
          </a:p>
        </p:txBody>
      </p:sp>
      <p:sp>
        <p:nvSpPr>
          <p:cNvPr id="2" name="Téglalap 1" hidden="1">
            <a:extLst>
              <a:ext uri="{FF2B5EF4-FFF2-40B4-BE49-F238E27FC236}">
                <a16:creationId xmlns:a16="http://schemas.microsoft.com/office/drawing/2014/main" id="{A5EBF104-1788-406B-BD2A-05FFB0B7F722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0027" cy="1500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835" b="0" i="0" baseline="0" dirty="0" err="1">
              <a:solidFill>
                <a:schemeClr val="tx1"/>
              </a:solidFill>
              <a:latin typeface="TeleGrotesk Headline Ultra" pitchFamily="2" charset="0"/>
              <a:sym typeface="TeleGrotesk Headline Ultra" pitchFamily="2" charset="0"/>
            </a:endParaRPr>
          </a:p>
        </p:txBody>
      </p:sp>
      <p:sp>
        <p:nvSpPr>
          <p:cNvPr id="8196" name="Titelplatzhalter 1"/>
          <p:cNvSpPr>
            <a:spLocks noGrp="1"/>
          </p:cNvSpPr>
          <p:nvPr>
            <p:ph type="title"/>
          </p:nvPr>
        </p:nvSpPr>
        <p:spPr bwMode="gray">
          <a:xfrm>
            <a:off x="384069" y="315012"/>
            <a:ext cx="10705928" cy="39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819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84069" y="1675546"/>
            <a:ext cx="10705928" cy="404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573545" y="6083810"/>
            <a:ext cx="2268409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850">
                <a:solidFill>
                  <a:srgbClr val="000000"/>
                </a:solidFill>
                <a:latin typeface="Tele-GroteskNor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B226F8-789F-48EC-A38E-121F6DF2668A}" type="datetime1">
              <a:rPr lang="hu-H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2021. 05. 16.</a:t>
            </a:fld>
            <a:endParaRPr lang="de-DE"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222584" y="6083810"/>
            <a:ext cx="5168931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50">
                <a:solidFill>
                  <a:srgbClr val="000000"/>
                </a:solidFill>
                <a:latin typeface="Tele-GroteskNor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Arial" charset="0"/>
              </a:rPr>
              <a:t>Network development. Dr. János Tremmel</a:t>
            </a:r>
            <a:endParaRPr lang="de-DE" dirty="0"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761944" y="6083810"/>
            <a:ext cx="364065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50">
                <a:solidFill>
                  <a:srgbClr val="000000"/>
                </a:solidFill>
                <a:latin typeface="Tele-GroteskNor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DD8764-B14B-4F76-93F1-768D7F1DA4B2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cs typeface="Arial" charset="0"/>
            </a:endParaRPr>
          </a:p>
        </p:txBody>
      </p:sp>
      <p:pic>
        <p:nvPicPr>
          <p:cNvPr id="8201" name="Picture 56" descr="T_Logo_3c_Slogan_p_IN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black">
          <a:xfrm>
            <a:off x="408078" y="5998669"/>
            <a:ext cx="2430439" cy="2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3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3" r:id="rId6"/>
    <p:sldLayoutId id="2147483774" r:id="rId7"/>
  </p:sldLayoutIdLst>
  <p:transition spd="med">
    <p:pull/>
  </p:transition>
  <p:hf hdr="0" ftr="0" dt="0"/>
  <p:txStyles>
    <p:titleStyle>
      <a:lvl1pPr algn="l" defTabSz="4320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2835" kern="1200" dirty="0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1pPr>
      <a:lvl2pPr algn="l" defTabSz="4320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35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2pPr>
      <a:lvl3pPr algn="l" defTabSz="4320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35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3pPr>
      <a:lvl4pPr algn="l" defTabSz="4320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35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4pPr>
      <a:lvl5pPr algn="l" defTabSz="4320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35">
          <a:solidFill>
            <a:schemeClr val="tx2"/>
          </a:solidFill>
          <a:latin typeface="TeleGrotesk Headline Ultra" pitchFamily="2" charset="0"/>
          <a:ea typeface="TeleGrotesk Headline Ultra" pitchFamily="2" charset="0"/>
          <a:cs typeface="TeleGrotesk Headline Ultra" pitchFamily="2" charset="0"/>
        </a:defRPr>
      </a:lvl5pPr>
      <a:lvl6pPr marL="432008" algn="l" defTabSz="432008" rtl="0" fontAlgn="base">
        <a:lnSpc>
          <a:spcPct val="90000"/>
        </a:lnSpc>
        <a:spcBef>
          <a:spcPct val="0"/>
        </a:spcBef>
        <a:spcAft>
          <a:spcPct val="0"/>
        </a:spcAft>
        <a:defRPr sz="2835">
          <a:solidFill>
            <a:schemeClr val="tx2"/>
          </a:solidFill>
          <a:latin typeface="Tele-GroteskUlt" pitchFamily="2" charset="0"/>
        </a:defRPr>
      </a:lvl6pPr>
      <a:lvl7pPr marL="864017" algn="l" defTabSz="432008" rtl="0" fontAlgn="base">
        <a:lnSpc>
          <a:spcPct val="90000"/>
        </a:lnSpc>
        <a:spcBef>
          <a:spcPct val="0"/>
        </a:spcBef>
        <a:spcAft>
          <a:spcPct val="0"/>
        </a:spcAft>
        <a:defRPr sz="2835">
          <a:solidFill>
            <a:schemeClr val="tx2"/>
          </a:solidFill>
          <a:latin typeface="Tele-GroteskUlt" pitchFamily="2" charset="0"/>
        </a:defRPr>
      </a:lvl7pPr>
      <a:lvl8pPr marL="1296025" algn="l" defTabSz="432008" rtl="0" fontAlgn="base">
        <a:lnSpc>
          <a:spcPct val="90000"/>
        </a:lnSpc>
        <a:spcBef>
          <a:spcPct val="0"/>
        </a:spcBef>
        <a:spcAft>
          <a:spcPct val="0"/>
        </a:spcAft>
        <a:defRPr sz="2835">
          <a:solidFill>
            <a:schemeClr val="tx2"/>
          </a:solidFill>
          <a:latin typeface="Tele-GroteskUlt" pitchFamily="2" charset="0"/>
        </a:defRPr>
      </a:lvl8pPr>
      <a:lvl9pPr marL="1728033" algn="l" defTabSz="432008" rtl="0" fontAlgn="base">
        <a:lnSpc>
          <a:spcPct val="90000"/>
        </a:lnSpc>
        <a:spcBef>
          <a:spcPct val="0"/>
        </a:spcBef>
        <a:spcAft>
          <a:spcPct val="0"/>
        </a:spcAft>
        <a:defRPr sz="2835">
          <a:solidFill>
            <a:schemeClr val="tx2"/>
          </a:solidFill>
          <a:latin typeface="Tele-GroteskUlt" pitchFamily="2" charset="0"/>
        </a:defRPr>
      </a:lvl9pPr>
    </p:titleStyle>
    <p:bodyStyle>
      <a:lvl1pPr algn="l" defTabSz="432008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01" algn="l" defTabSz="432008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69504" indent="-166504" algn="l" defTabSz="432008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33006" indent="-162003" algn="l" defTabSz="432008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508510" indent="-174003" algn="l" defTabSz="432008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432008" rtl="0" eaLnBrk="1" latinLnBrk="0" hangingPunct="1">
        <a:spcBef>
          <a:spcPct val="20000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432008" rtl="0" eaLnBrk="1" latinLnBrk="0" hangingPunct="1">
        <a:spcBef>
          <a:spcPct val="20000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432008" rtl="0" eaLnBrk="1" latinLnBrk="0" hangingPunct="1">
        <a:spcBef>
          <a:spcPct val="20000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432008" rtl="0" eaLnBrk="1" latinLnBrk="0" hangingPunct="1">
        <a:spcBef>
          <a:spcPct val="20000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um 4" hidden="1">
            <a:extLst>
              <a:ext uri="{FF2B5EF4-FFF2-40B4-BE49-F238E27FC236}">
                <a16:creationId xmlns:a16="http://schemas.microsoft.com/office/drawing/2014/main" id="{4A930739-4A3E-4334-ACDC-F7003073CAD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1595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4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églalap 3" hidden="1">
            <a:extLst>
              <a:ext uri="{FF2B5EF4-FFF2-40B4-BE49-F238E27FC236}">
                <a16:creationId xmlns:a16="http://schemas.microsoft.com/office/drawing/2014/main" id="{4039AF5D-8236-4393-A691-F2A20BC4EB8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hu-HU" sz="5669" dirty="0">
              <a:solidFill>
                <a:schemeClr val="tx1"/>
              </a:solidFill>
              <a:latin typeface="TeleGrotesk Headline Ultra" pitchFamily="2" charset="0"/>
              <a:sym typeface="TeleGrotesk Headline Ultra" pitchFamily="2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4EB4E7C-5346-44D8-A424-AEC692F41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242" y="1689829"/>
            <a:ext cx="10705928" cy="1107996"/>
          </a:xfrm>
        </p:spPr>
        <p:txBody>
          <a:bodyPr/>
          <a:lstStyle/>
          <a:p>
            <a:r>
              <a:rPr lang="hu-HU" sz="4000" dirty="0"/>
              <a:t>Hogyan kezelte a </a:t>
            </a:r>
            <a:r>
              <a:rPr lang="hu-HU" sz="4000" dirty="0" err="1"/>
              <a:t>pandémiás</a:t>
            </a:r>
            <a:r>
              <a:rPr lang="hu-HU" sz="4000" dirty="0"/>
              <a:t> időszakot </a:t>
            </a:r>
            <a:br>
              <a:rPr lang="hu-HU" sz="4000" dirty="0"/>
            </a:br>
            <a:r>
              <a:rPr lang="hu-HU" sz="4000" dirty="0"/>
              <a:t>a TELEKOM?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D0FBF2F-7C1B-444F-906F-C21AA5F58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187" y="4048857"/>
            <a:ext cx="2333964" cy="332399"/>
          </a:xfrm>
        </p:spPr>
        <p:txBody>
          <a:bodyPr/>
          <a:lstStyle/>
          <a:p>
            <a:r>
              <a:rPr lang="hu-HU" sz="2400" dirty="0"/>
              <a:t>2021. május 15.	</a:t>
            </a:r>
            <a:endParaRPr lang="en-US" sz="2400" dirty="0"/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E5D82BAF-1CEA-4106-8466-3A8D9D3175CB}"/>
              </a:ext>
            </a:extLst>
          </p:cNvPr>
          <p:cNvSpPr txBox="1">
            <a:spLocks/>
          </p:cNvSpPr>
          <p:nvPr/>
        </p:nvSpPr>
        <p:spPr bwMode="black">
          <a:xfrm>
            <a:off x="7583222" y="4069236"/>
            <a:ext cx="233396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32008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268" kern="1200" smtClean="0">
                <a:solidFill>
                  <a:schemeClr val="bg1"/>
                </a:solidFill>
                <a:latin typeface="Tele-GroteskNor" pitchFamily="2" charset="0"/>
                <a:ea typeface="+mn-ea"/>
                <a:cs typeface="+mn-cs"/>
              </a:defRPr>
            </a:lvl1pPr>
            <a:lvl2pPr marL="1501" algn="l" defTabSz="432008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9504" indent="-166504" algn="l" defTabSz="432008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3006" indent="-162003" algn="l" defTabSz="432008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8510" indent="-174003" algn="l" defTabSz="432008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432008" rtl="0" eaLnBrk="1" latinLnBrk="0" hangingPunct="1">
              <a:spcBef>
                <a:spcPct val="20000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432008" rtl="0" eaLnBrk="1" latinLnBrk="0" hangingPunct="1">
              <a:spcBef>
                <a:spcPct val="20000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432008" rtl="0" eaLnBrk="1" latinLnBrk="0" hangingPunct="1">
              <a:spcBef>
                <a:spcPct val="20000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432008" rtl="0" eaLnBrk="1" latinLnBrk="0" hangingPunct="1">
              <a:spcBef>
                <a:spcPct val="20000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Tx/>
            </a:pPr>
            <a:r>
              <a:rPr lang="hu-HU" sz="2400" dirty="0"/>
              <a:t>Szűcs Róbert</a:t>
            </a:r>
          </a:p>
          <a:p>
            <a:pPr>
              <a:buSzTx/>
            </a:pPr>
            <a:r>
              <a:rPr lang="hu-HU" sz="2400" dirty="0"/>
              <a:t>Magyar Telekom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38860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439761-1856-434A-AB40-9E06463D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de-DE" dirty="0">
                <a:sym typeface="TeleGrotesk Next Ultra" pitchFamily="2" charset="0"/>
              </a:rPr>
              <a:t>Tartalomjegyzék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F34C637-0264-4387-9975-9A34DDA3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B5B1485-C1ED-4267-80AB-B490C8EB407E}"/>
              </a:ext>
            </a:extLst>
          </p:cNvPr>
          <p:cNvSpPr txBox="1"/>
          <p:nvPr/>
        </p:nvSpPr>
        <p:spPr>
          <a:xfrm>
            <a:off x="3902153" y="1894318"/>
            <a:ext cx="2725811" cy="33734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70000" indent="-270000">
              <a:lnSpc>
                <a:spcPct val="20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800" b="1" dirty="0">
                <a:latin typeface="Tele-GroteskEENor" pitchFamily="2" charset="0"/>
              </a:rPr>
              <a:t>Belső intézkedések</a:t>
            </a:r>
          </a:p>
          <a:p>
            <a:pPr marL="270000" indent="-270000">
              <a:lnSpc>
                <a:spcPct val="20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800" b="1" dirty="0">
                <a:latin typeface="Tele-GroteskEENor" pitchFamily="2" charset="0"/>
              </a:rPr>
              <a:t>Ügyfél kiszolgálás</a:t>
            </a:r>
          </a:p>
          <a:p>
            <a:pPr marL="270000" indent="-270000">
              <a:lnSpc>
                <a:spcPct val="20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800" b="1" dirty="0">
                <a:latin typeface="Tele-GroteskEENor" pitchFamily="2" charset="0"/>
              </a:rPr>
              <a:t>Forgalom kezelése</a:t>
            </a:r>
          </a:p>
          <a:p>
            <a:pPr marL="270000" indent="-270000">
              <a:lnSpc>
                <a:spcPct val="20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hu-HU" dirty="0"/>
          </a:p>
        </p:txBody>
      </p:sp>
      <p:pic>
        <p:nvPicPr>
          <p:cNvPr id="598018" name="Picture 2" descr="Pin on House plans">
            <a:extLst>
              <a:ext uri="{FF2B5EF4-FFF2-40B4-BE49-F238E27FC236}">
                <a16:creationId xmlns:a16="http://schemas.microsoft.com/office/drawing/2014/main" id="{643F2D67-85A0-44D2-B0DC-108CA80A7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596" y="4002538"/>
            <a:ext cx="2030383" cy="20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736B70A-AC0D-4260-B581-1AD7CA4F58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8350" y="832681"/>
            <a:ext cx="2788991" cy="1522599"/>
          </a:xfrm>
          <a:prstGeom prst="rect">
            <a:avLst/>
          </a:prstGeom>
        </p:spPr>
      </p:pic>
      <p:sp>
        <p:nvSpPr>
          <p:cNvPr id="7" name="Nyíl: felfelé-lefelé mutató 6">
            <a:extLst>
              <a:ext uri="{FF2B5EF4-FFF2-40B4-BE49-F238E27FC236}">
                <a16:creationId xmlns:a16="http://schemas.microsoft.com/office/drawing/2014/main" id="{46D7B6D3-9EDE-4B69-8B30-FC0F3A42287F}"/>
              </a:ext>
            </a:extLst>
          </p:cNvPr>
          <p:cNvSpPr/>
          <p:nvPr/>
        </p:nvSpPr>
        <p:spPr>
          <a:xfrm>
            <a:off x="8646861" y="2607939"/>
            <a:ext cx="1031968" cy="973123"/>
          </a:xfrm>
          <a:prstGeom prst="upDownArrow">
            <a:avLst>
              <a:gd name="adj1" fmla="val 50000"/>
              <a:gd name="adj2" fmla="val 2736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>
              <a:solidFill>
                <a:schemeClr val="tx1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2097BA2-AD94-4A99-B5AD-D9B0550B0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51" y="4356389"/>
            <a:ext cx="1771233" cy="81063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BF54C15-4DEE-45FB-B7EB-878CFFD72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797" y="2754078"/>
            <a:ext cx="1561574" cy="1041049"/>
          </a:xfrm>
          <a:prstGeom prst="rect">
            <a:avLst/>
          </a:prstGeom>
        </p:spPr>
      </p:pic>
      <p:pic>
        <p:nvPicPr>
          <p:cNvPr id="598020" name="Picture 4" descr="Készülékbeállítás - IPTV menü">
            <a:extLst>
              <a:ext uri="{FF2B5EF4-FFF2-40B4-BE49-F238E27FC236}">
                <a16:creationId xmlns:a16="http://schemas.microsoft.com/office/drawing/2014/main" id="{B975949D-FD4C-4094-A2C4-FE6CAD1CD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7" y="1313155"/>
            <a:ext cx="1264614" cy="12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D1AEED-1850-4721-BF3C-B0D43CDB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Telekom munkavállalókat érintő intézkedések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7F52F18-7C55-402A-A491-F5CFFD9EEBBE}"/>
              </a:ext>
            </a:extLst>
          </p:cNvPr>
          <p:cNvSpPr txBox="1"/>
          <p:nvPr/>
        </p:nvSpPr>
        <p:spPr>
          <a:xfrm>
            <a:off x="622788" y="1453187"/>
            <a:ext cx="6244082" cy="35737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u-HU" sz="2400" dirty="0"/>
              <a:t>Munkakörtől függően a távmunka preferálása.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u-HU" sz="2400" dirty="0"/>
              <a:t>Védőfelszerelések biztosítása.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u-HU" sz="2400" dirty="0"/>
              <a:t>Épületek speciális takarítása.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u-HU" sz="2400" dirty="0"/>
              <a:t>Távolságtartási szabályok.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u-HU" sz="2400" dirty="0"/>
              <a:t>Helyszíni hibaelhárítás folyamatosan működik.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hu-HU" sz="2400" dirty="0"/>
              <a:t>Üzlethálózat folyamatos, de korlátozott működése. </a:t>
            </a:r>
          </a:p>
        </p:txBody>
      </p:sp>
      <p:pic>
        <p:nvPicPr>
          <p:cNvPr id="602114" name="Picture 2" descr="Galéria :: AUTOBLOG ::">
            <a:extLst>
              <a:ext uri="{FF2B5EF4-FFF2-40B4-BE49-F238E27FC236}">
                <a16:creationId xmlns:a16="http://schemas.microsoft.com/office/drawing/2014/main" id="{577F2370-6407-4F87-89B4-C557A383D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93" y="2584167"/>
            <a:ext cx="2741309" cy="18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195AEAA-548C-4A00-A92B-2D3D3538E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293" y="650622"/>
            <a:ext cx="2347534" cy="154071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0C25CAC-B319-4C5D-8EDC-1E995152E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349" y="1453187"/>
            <a:ext cx="2210938" cy="153137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B7935A4-587C-4E3F-841C-731D7E51D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399" y="4285628"/>
            <a:ext cx="3342463" cy="14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9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D1AEED-1850-4721-BF3C-B0D43CDB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Ügyfélkiszolgálás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7F52F18-7C55-402A-A491-F5CFFD9EEBBE}"/>
              </a:ext>
            </a:extLst>
          </p:cNvPr>
          <p:cNvSpPr txBox="1"/>
          <p:nvPr/>
        </p:nvSpPr>
        <p:spPr>
          <a:xfrm>
            <a:off x="829439" y="894478"/>
            <a:ext cx="9815187" cy="4832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400" dirty="0"/>
              <a:t>A távmunka és a távoktatás miatt a stabil internet kapcsolat egyre fontosabbá vált. </a:t>
            </a:r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D8D667C7-6834-4DE0-B5C4-F56A3DA159C1}"/>
              </a:ext>
            </a:extLst>
          </p:cNvPr>
          <p:cNvSpPr/>
          <p:nvPr/>
        </p:nvSpPr>
        <p:spPr>
          <a:xfrm>
            <a:off x="3449894" y="1469747"/>
            <a:ext cx="1426129" cy="461395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>
              <a:solidFill>
                <a:schemeClr val="tx1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BF5AE04-2522-4C28-9EDC-C8935E630DFF}"/>
              </a:ext>
            </a:extLst>
          </p:cNvPr>
          <p:cNvSpPr txBox="1"/>
          <p:nvPr/>
        </p:nvSpPr>
        <p:spPr>
          <a:xfrm>
            <a:off x="1589498" y="1971412"/>
            <a:ext cx="5146922" cy="4832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400" dirty="0">
                <a:solidFill>
                  <a:schemeClr val="tx2"/>
                </a:solidFill>
              </a:rPr>
              <a:t>A TELEKOM vállalta társadalmi felelősségét!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01C83D17-18C9-44F1-A15B-4BE2D95F8631}"/>
              </a:ext>
            </a:extLst>
          </p:cNvPr>
          <p:cNvSpPr/>
          <p:nvPr/>
        </p:nvSpPr>
        <p:spPr>
          <a:xfrm>
            <a:off x="606490" y="2692866"/>
            <a:ext cx="6802016" cy="1991101"/>
          </a:xfrm>
          <a:prstGeom prst="roundRect">
            <a:avLst>
              <a:gd name="adj" fmla="val 10124"/>
            </a:avLst>
          </a:prstGeom>
          <a:solidFill>
            <a:srgbClr val="F1F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</a:rPr>
              <a:t>Egyedi akciók: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Extra 10GB adat minden mobil ügyfélnek.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Ingyenes Internet a távoktatás támogatására.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tx1"/>
                </a:solidFill>
              </a:rPr>
              <a:t>Domino</a:t>
            </a:r>
            <a:r>
              <a:rPr lang="hu-HU" dirty="0">
                <a:solidFill>
                  <a:schemeClr val="tx1"/>
                </a:solidFill>
              </a:rPr>
              <a:t> adategyeztetés határideje meghosszabbodott.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A846A02-276C-4D72-969A-9AF0C3E0F891}"/>
              </a:ext>
            </a:extLst>
          </p:cNvPr>
          <p:cNvSpPr txBox="1"/>
          <p:nvPr/>
        </p:nvSpPr>
        <p:spPr>
          <a:xfrm>
            <a:off x="614526" y="4909075"/>
            <a:ext cx="8070607" cy="6442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3200" dirty="0">
                <a:solidFill>
                  <a:schemeClr val="tx2"/>
                </a:solidFill>
              </a:rPr>
              <a:t>Sikerült kezelni a megnövekedett hálózati forgalmat!</a:t>
            </a:r>
          </a:p>
        </p:txBody>
      </p:sp>
      <p:pic>
        <p:nvPicPr>
          <p:cNvPr id="603138" name="Picture 2" descr="Távmunka: egészséges vagy sem? - HRDoktor">
            <a:extLst>
              <a:ext uri="{FF2B5EF4-FFF2-40B4-BE49-F238E27FC236}">
                <a16:creationId xmlns:a16="http://schemas.microsoft.com/office/drawing/2014/main" id="{94D79364-9FF6-46BE-B975-CD623448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05" y="1787213"/>
            <a:ext cx="2683115" cy="134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140" name="Picture 4" descr="Marad a távoktatás - 2020. december 8., kedd - Háromszék, független napilap  Sepsiszentgyörgy">
            <a:extLst>
              <a:ext uri="{FF2B5EF4-FFF2-40B4-BE49-F238E27FC236}">
                <a16:creationId xmlns:a16="http://schemas.microsoft.com/office/drawing/2014/main" id="{E35D1B9F-1BE5-4C6F-A729-F2829839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95" y="4463233"/>
            <a:ext cx="2359414" cy="168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79E5F0C-56FF-4E5A-AA72-59D526CFE8CA}"/>
              </a:ext>
            </a:extLst>
          </p:cNvPr>
          <p:cNvSpPr txBox="1"/>
          <p:nvPr/>
        </p:nvSpPr>
        <p:spPr>
          <a:xfrm>
            <a:off x="9094477" y="3128771"/>
            <a:ext cx="902491" cy="13295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9600" dirty="0">
                <a:solidFill>
                  <a:schemeClr val="tx2"/>
                </a:solidFill>
              </a:rPr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417287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439761-1856-434A-AB40-9E06463D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de-DE" dirty="0">
                <a:sym typeface="TeleGrotesk Next Ultra" pitchFamily="2" charset="0"/>
              </a:rPr>
              <a:t>DOCSIS forgalom változása az elmúlt egy évben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F34C637-0264-4387-9975-9A34DDA3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C8CE9294-F005-4C01-B81D-DEC7B0AD618F}"/>
              </a:ext>
            </a:extLst>
          </p:cNvPr>
          <p:cNvSpPr/>
          <p:nvPr/>
        </p:nvSpPr>
        <p:spPr>
          <a:xfrm>
            <a:off x="7462059" y="5058642"/>
            <a:ext cx="3703176" cy="103381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A forgalom 20%-kal magasabb, mint a múlt év tavaszi csúcs idején.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5BDEF-1725-4D79-9890-DB9B238E6B60}"/>
              </a:ext>
            </a:extLst>
          </p:cNvPr>
          <p:cNvGraphicFramePr>
            <a:graphicFrameLocks/>
          </p:cNvGraphicFramePr>
          <p:nvPr/>
        </p:nvGraphicFramePr>
        <p:xfrm>
          <a:off x="1134256" y="1059965"/>
          <a:ext cx="9185521" cy="399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824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95B0C7-4B5A-44E4-B3AA-898B3F2C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1" y="297657"/>
            <a:ext cx="10116111" cy="942437"/>
          </a:xfrm>
        </p:spPr>
        <p:txBody>
          <a:bodyPr/>
          <a:lstStyle/>
          <a:p>
            <a:pPr algn="ctr"/>
            <a:r>
              <a:rPr lang="hu-HU" sz="3402" dirty="0">
                <a:sym typeface="TeleGrotesk Next Ultra" pitchFamily="2" charset="0"/>
              </a:rPr>
              <a:t>Forgalmas DOCSIS hálózati szegmensekben levő </a:t>
            </a:r>
            <a:br>
              <a:rPr lang="hu-HU" sz="3402" dirty="0">
                <a:sym typeface="TeleGrotesk Next Ultra" pitchFamily="2" charset="0"/>
              </a:rPr>
            </a:br>
            <a:r>
              <a:rPr lang="hu-HU" sz="3402" dirty="0">
                <a:sym typeface="TeleGrotesk Next Ultra" pitchFamily="2" charset="0"/>
              </a:rPr>
              <a:t>ügyfelek aránya (%)</a:t>
            </a:r>
            <a:endParaRPr lang="hu-HU" sz="3402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46C6A12-4531-4D90-9FDF-DCB94A336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016195"/>
              </p:ext>
            </p:extLst>
          </p:nvPr>
        </p:nvGraphicFramePr>
        <p:xfrm>
          <a:off x="522287" y="1240093"/>
          <a:ext cx="10477500" cy="474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621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D1AEED-1850-4721-BF3C-B0D43CDB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Mobil Technológia forgalom változása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36C8C6BA-AAEA-4E21-89AC-30BD112D5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611478"/>
              </p:ext>
            </p:extLst>
          </p:nvPr>
        </p:nvGraphicFramePr>
        <p:xfrm>
          <a:off x="446619" y="2402418"/>
          <a:ext cx="4330544" cy="14972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08255">
                  <a:extLst>
                    <a:ext uri="{9D8B030D-6E8A-4147-A177-3AD203B41FA5}">
                      <a16:colId xmlns:a16="http://schemas.microsoft.com/office/drawing/2014/main" val="521852697"/>
                    </a:ext>
                  </a:extLst>
                </a:gridCol>
                <a:gridCol w="1238105">
                  <a:extLst>
                    <a:ext uri="{9D8B030D-6E8A-4147-A177-3AD203B41FA5}">
                      <a16:colId xmlns:a16="http://schemas.microsoft.com/office/drawing/2014/main" val="2443035851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2147136422"/>
                    </a:ext>
                  </a:extLst>
                </a:gridCol>
              </a:tblGrid>
              <a:tr h="604803">
                <a:tc>
                  <a:txBody>
                    <a:bodyPr/>
                    <a:lstStyle/>
                    <a:p>
                      <a:pPr algn="ctr"/>
                      <a:r>
                        <a:rPr lang="hu-HU" sz="1700" b="0" kern="1200" dirty="0">
                          <a:solidFill>
                            <a:schemeClr val="lt1"/>
                          </a:solidFill>
                          <a:latin typeface="TeleNeo Office Medium" panose="020B0604040202090203" pitchFamily="34" charset="-18"/>
                          <a:ea typeface="+mn-ea"/>
                          <a:cs typeface="+mn-cs"/>
                        </a:rPr>
                        <a:t>Forgalom növekedési üteme</a:t>
                      </a:r>
                    </a:p>
                  </a:txBody>
                  <a:tcPr marL="86389" marR="86389" marT="43195" marB="431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latin typeface="TeleNeo Office Medium" panose="020B0604040202090203" pitchFamily="34" charset="-18"/>
                        </a:rPr>
                        <a:t>2020 </a:t>
                      </a:r>
                    </a:p>
                  </a:txBody>
                  <a:tcPr marL="86389" marR="86389" marT="43195" marB="431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latin typeface="TeleNeo Office Medium" panose="020B0604040202090203" pitchFamily="34" charset="-18"/>
                        </a:rPr>
                        <a:t>2021</a:t>
                      </a:r>
                    </a:p>
                  </a:txBody>
                  <a:tcPr marL="86389" marR="86389" marT="43195" marB="43195"/>
                </a:tc>
                <a:extLst>
                  <a:ext uri="{0D108BD9-81ED-4DB2-BD59-A6C34878D82A}">
                    <a16:rowId xmlns:a16="http://schemas.microsoft.com/office/drawing/2014/main" val="3760312701"/>
                  </a:ext>
                </a:extLst>
              </a:tr>
              <a:tr h="316795">
                <a:tc>
                  <a:txBody>
                    <a:bodyPr/>
                    <a:lstStyle/>
                    <a:p>
                      <a:pPr algn="ctr"/>
                      <a:r>
                        <a:rPr lang="hu-HU" sz="1500" kern="1200" dirty="0">
                          <a:solidFill>
                            <a:schemeClr val="dk1"/>
                          </a:solidFill>
                          <a:latin typeface="TeleNeo Office "/>
                          <a:ea typeface="+mn-ea"/>
                          <a:cs typeface="+mn-cs"/>
                        </a:rPr>
                        <a:t>Mobile hang</a:t>
                      </a:r>
                    </a:p>
                  </a:txBody>
                  <a:tcPr marL="86389" marR="86389" marT="43195" marB="431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kern="1200" dirty="0">
                          <a:solidFill>
                            <a:schemeClr val="dk1"/>
                          </a:solidFill>
                          <a:latin typeface="TeleNeo Office "/>
                          <a:ea typeface="+mn-ea"/>
                          <a:cs typeface="+mn-cs"/>
                        </a:rPr>
                        <a:t>+45%</a:t>
                      </a:r>
                    </a:p>
                  </a:txBody>
                  <a:tcPr marL="86389" marR="86389" marT="43195" marB="431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kern="1200" dirty="0">
                          <a:solidFill>
                            <a:schemeClr val="dk1"/>
                          </a:solidFill>
                          <a:latin typeface="TeleNeo Office "/>
                          <a:ea typeface="+mn-ea"/>
                          <a:cs typeface="+mn-cs"/>
                        </a:rPr>
                        <a:t>+10%</a:t>
                      </a:r>
                    </a:p>
                  </a:txBody>
                  <a:tcPr marL="86389" marR="86389" marT="43195" marB="43195"/>
                </a:tc>
                <a:extLst>
                  <a:ext uri="{0D108BD9-81ED-4DB2-BD59-A6C34878D82A}">
                    <a16:rowId xmlns:a16="http://schemas.microsoft.com/office/drawing/2014/main" val="3143922778"/>
                  </a:ext>
                </a:extLst>
              </a:tr>
              <a:tr h="316795">
                <a:tc>
                  <a:txBody>
                    <a:bodyPr/>
                    <a:lstStyle/>
                    <a:p>
                      <a:pPr algn="ctr"/>
                      <a:r>
                        <a:rPr lang="hu-HU" sz="1500" dirty="0">
                          <a:latin typeface="TeleNeo Office "/>
                        </a:rPr>
                        <a:t>Mobile adat</a:t>
                      </a:r>
                    </a:p>
                  </a:txBody>
                  <a:tcPr marL="86389" marR="86389" marT="43195" marB="431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>
                          <a:latin typeface="TeleNeo Office "/>
                        </a:rPr>
                        <a:t>+30%</a:t>
                      </a:r>
                    </a:p>
                  </a:txBody>
                  <a:tcPr marL="86389" marR="86389" marT="43195" marB="431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>
                          <a:latin typeface="TeleNeo Office "/>
                        </a:rPr>
                        <a:t>+15%</a:t>
                      </a:r>
                    </a:p>
                  </a:txBody>
                  <a:tcPr marL="86389" marR="86389" marT="43195" marB="43195"/>
                </a:tc>
                <a:extLst>
                  <a:ext uri="{0D108BD9-81ED-4DB2-BD59-A6C34878D82A}">
                    <a16:rowId xmlns:a16="http://schemas.microsoft.com/office/drawing/2014/main" val="3350437631"/>
                  </a:ext>
                </a:extLst>
              </a:tr>
            </a:tbl>
          </a:graphicData>
        </a:graphic>
      </p:graphicFrame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5096416A-AEBD-45BD-9186-0C5D0CA0E4F5}"/>
              </a:ext>
            </a:extLst>
          </p:cNvPr>
          <p:cNvGrpSpPr/>
          <p:nvPr/>
        </p:nvGrpSpPr>
        <p:grpSpPr>
          <a:xfrm>
            <a:off x="5561456" y="1838884"/>
            <a:ext cx="5281446" cy="3897553"/>
            <a:chOff x="6618802" y="2010931"/>
            <a:chExt cx="3865706" cy="1944386"/>
          </a:xfrm>
        </p:grpSpPr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431E5683-128D-4D4A-AF9A-2792EB385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6215" y="2403817"/>
              <a:ext cx="3153283" cy="1551500"/>
            </a:xfrm>
            <a:prstGeom prst="rect">
              <a:avLst/>
            </a:prstGeom>
          </p:spPr>
        </p:pic>
        <p:sp>
          <p:nvSpPr>
            <p:cNvPr id="12" name="Beszédbuborék: lekerekített sarkú téglalap 11">
              <a:extLst>
                <a:ext uri="{FF2B5EF4-FFF2-40B4-BE49-F238E27FC236}">
                  <a16:creationId xmlns:a16="http://schemas.microsoft.com/office/drawing/2014/main" id="{052DD36F-AD3F-4506-B5B1-FEBFD48E2DCE}"/>
                </a:ext>
              </a:extLst>
            </p:cNvPr>
            <p:cNvSpPr/>
            <p:nvPr/>
          </p:nvSpPr>
          <p:spPr>
            <a:xfrm>
              <a:off x="6618802" y="2239635"/>
              <a:ext cx="1381251" cy="693076"/>
            </a:xfrm>
            <a:prstGeom prst="wedgeRoundRectCallout">
              <a:avLst>
                <a:gd name="adj1" fmla="val 85973"/>
                <a:gd name="adj2" fmla="val -5432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800" dirty="0">
                  <a:solidFill>
                    <a:schemeClr val="tx1"/>
                  </a:solidFill>
                </a:rPr>
                <a:t>Home </a:t>
              </a:r>
              <a:r>
                <a:rPr lang="hu-HU" sz="1800" dirty="0" err="1">
                  <a:solidFill>
                    <a:schemeClr val="tx1"/>
                  </a:solidFill>
                </a:rPr>
                <a:t>office</a:t>
              </a:r>
              <a:r>
                <a:rPr lang="hu-HU" sz="1800" dirty="0">
                  <a:solidFill>
                    <a:schemeClr val="tx1"/>
                  </a:solidFill>
                </a:rPr>
                <a:t> csúcs: 10h</a:t>
              </a:r>
            </a:p>
          </p:txBody>
        </p:sp>
        <p:sp>
          <p:nvSpPr>
            <p:cNvPr id="13" name="Beszédbuborék: lekerekített sarkú téglalap 12">
              <a:extLst>
                <a:ext uri="{FF2B5EF4-FFF2-40B4-BE49-F238E27FC236}">
                  <a16:creationId xmlns:a16="http://schemas.microsoft.com/office/drawing/2014/main" id="{8938BEE3-3FE1-441F-AFA0-06E8ED0055FC}"/>
                </a:ext>
              </a:extLst>
            </p:cNvPr>
            <p:cNvSpPr/>
            <p:nvPr/>
          </p:nvSpPr>
          <p:spPr>
            <a:xfrm>
              <a:off x="8753663" y="2010931"/>
              <a:ext cx="1730845" cy="457408"/>
            </a:xfrm>
            <a:prstGeom prst="wedgeRoundRectCallout">
              <a:avLst>
                <a:gd name="adj1" fmla="val 2396"/>
                <a:gd name="adj2" fmla="val 87190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800" dirty="0">
                  <a:solidFill>
                    <a:schemeClr val="tx1"/>
                  </a:solidFill>
                </a:rPr>
                <a:t>Eredeti csúcs: 19h</a:t>
              </a:r>
            </a:p>
          </p:txBody>
        </p:sp>
      </p:grp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7F52F18-7C55-402A-A491-F5CFFD9EEBBE}"/>
              </a:ext>
            </a:extLst>
          </p:cNvPr>
          <p:cNvSpPr txBox="1"/>
          <p:nvPr/>
        </p:nvSpPr>
        <p:spPr>
          <a:xfrm>
            <a:off x="446619" y="1838884"/>
            <a:ext cx="1820883" cy="318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>
                <a:solidFill>
                  <a:schemeClr val="tx2"/>
                </a:solidFill>
              </a:rPr>
              <a:t>Éves tendenciák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53D690EC-1CE8-4E03-9BED-38D8DE14F95B}"/>
              </a:ext>
            </a:extLst>
          </p:cNvPr>
          <p:cNvSpPr txBox="1"/>
          <p:nvPr/>
        </p:nvSpPr>
        <p:spPr>
          <a:xfrm>
            <a:off x="5561456" y="1196427"/>
            <a:ext cx="3246786" cy="318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>
                <a:solidFill>
                  <a:schemeClr val="tx2"/>
                </a:solidFill>
              </a:rPr>
              <a:t>Hangforgalom napi változása</a:t>
            </a:r>
          </a:p>
        </p:txBody>
      </p:sp>
    </p:spTree>
    <p:extLst>
      <p:ext uri="{BB962C8B-B14F-4D97-AF65-F5344CB8AC3E}">
        <p14:creationId xmlns:p14="http://schemas.microsoft.com/office/powerpoint/2010/main" val="2573851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TCON_GUIDELINES" val="FALS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X3OocUSH.yz67CfuK2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aiQhcvTgeaFnJQuS8q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AVvuXHTmynP2Xe8t3C6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ZsJUdMTiq1xNGBS.yo1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RcT4a4RBeKwGxiNJbO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ynsDckRcmPYRXiI0JI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y2f8X_R1SW9d0WWtMY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qnQ7WNSJ6KOZiOS0vX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9Cm5iGQgS0g1hF3lLm0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4_TELEKOM_Master_DE_RC6 Kopie">
  <a:themeElements>
    <a:clrScheme name="Benutzerdefiniert 13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7C7C7C"/>
      </a:accent3>
      <a:accent4>
        <a:srgbClr val="6C6C6C"/>
      </a:accent4>
      <a:accent5>
        <a:srgbClr val="4B4B4B"/>
      </a:accent5>
      <a:accent6>
        <a:srgbClr val="A4A4A4"/>
      </a:accent6>
      <a:hlink>
        <a:srgbClr val="E20074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70000" indent="-270000">
          <a:spcBef>
            <a:spcPts val="0"/>
          </a:spcBef>
          <a:spcAft>
            <a:spcPts val="450"/>
          </a:spcAft>
          <a:buClr>
            <a:schemeClr val="tx2"/>
          </a:buClr>
          <a:buFont typeface="Wingdings" pitchFamily="2" charset="2"/>
          <a:buChar char="§"/>
          <a:defRPr dirty="0" smtClean="0"/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4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00A1DE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5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T Farben">
      <a:dk1>
        <a:srgbClr val="646464"/>
      </a:dk1>
      <a:lt1>
        <a:srgbClr val="FFFFFF"/>
      </a:lt1>
      <a:dk2>
        <a:srgbClr val="E20074"/>
      </a:dk2>
      <a:lt2>
        <a:srgbClr val="FFFFFF"/>
      </a:lt2>
      <a:accent1>
        <a:srgbClr val="427BAB"/>
      </a:accent1>
      <a:accent2>
        <a:srgbClr val="FDD167"/>
      </a:accent2>
      <a:accent3>
        <a:srgbClr val="646464"/>
      </a:accent3>
      <a:accent4>
        <a:srgbClr val="64B9E4"/>
      </a:accent4>
      <a:accent5>
        <a:srgbClr val="9D9D9D"/>
      </a:accent5>
      <a:accent6>
        <a:srgbClr val="DADADA"/>
      </a:accent6>
      <a:hlink>
        <a:srgbClr val="646464"/>
      </a:hlink>
      <a:folHlink>
        <a:srgbClr val="9D9D9D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Telekom_16_9_SA</Template>
  <TotalTime>0</TotalTime>
  <Words>185</Words>
  <Application>Microsoft Office PowerPoint</Application>
  <PresentationFormat>Egyéni</PresentationFormat>
  <Paragraphs>46</Paragraphs>
  <Slides>7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20" baseType="lpstr">
      <vt:lpstr>TeleNeo Office ExtraBold</vt:lpstr>
      <vt:lpstr>TeleNeo Office</vt:lpstr>
      <vt:lpstr>TeleNeo Office </vt:lpstr>
      <vt:lpstr>Arial</vt:lpstr>
      <vt:lpstr>Tele-GroteskEENor</vt:lpstr>
      <vt:lpstr>TeleNeo Office Medium</vt:lpstr>
      <vt:lpstr>Tele-GroteskNor</vt:lpstr>
      <vt:lpstr>Tele-GroteskUlt</vt:lpstr>
      <vt:lpstr>Wingdings</vt:lpstr>
      <vt:lpstr>Tele-GroteskFet</vt:lpstr>
      <vt:lpstr>TeleGrotesk Headline Ultra</vt:lpstr>
      <vt:lpstr>14_TELEKOM_Master_DE_RC6 Kopie</vt:lpstr>
      <vt:lpstr>think-cell Slide</vt:lpstr>
      <vt:lpstr>Hogyan kezelte a pandémiás időszakot  a TELEKOM?</vt:lpstr>
      <vt:lpstr>Tartalomjegyzék</vt:lpstr>
      <vt:lpstr>Telekom munkavállalókat érintő intézkedések</vt:lpstr>
      <vt:lpstr>Ügyfélkiszolgálás</vt:lpstr>
      <vt:lpstr>DOCSIS forgalom változása az elmúlt egy évben</vt:lpstr>
      <vt:lpstr>Forgalmas DOCSIS hálózati szegmensekben levő  ügyfelek aránya (%)</vt:lpstr>
      <vt:lpstr>Mobil Technológia forgalom változása</vt:lpstr>
    </vt:vector>
  </TitlesOfParts>
  <Company>Magyar Telekom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Somogyi, Zsolt</dc:creator>
  <cp:keywords>Létesítés sikeresség</cp:keywords>
  <cp:lastModifiedBy>Szűcs Róbert</cp:lastModifiedBy>
  <cp:revision>788</cp:revision>
  <cp:lastPrinted>2019-10-01T12:24:27Z</cp:lastPrinted>
  <dcterms:created xsi:type="dcterms:W3CDTF">2017-10-04T07:04:18Z</dcterms:created>
  <dcterms:modified xsi:type="dcterms:W3CDTF">2021-05-16T17:39:59Z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4967199</vt:lpwstr>
  </property>
  <property fmtid="{D5CDD505-2E9C-101B-9397-08002B2CF9AE}" pid="3" name="NXPowerLiteSettings">
    <vt:lpwstr>B98007B004F000</vt:lpwstr>
  </property>
  <property fmtid="{D5CDD505-2E9C-101B-9397-08002B2CF9AE}" pid="4" name="NXPowerLiteVersion">
    <vt:lpwstr>D5.0.6</vt:lpwstr>
  </property>
  <property fmtid="{D5CDD505-2E9C-101B-9397-08002B2CF9AE}" pid="5" name="NXTAG2">
    <vt:lpwstr>000800a67f0000000000010250600207b98007b004f000</vt:lpwstr>
  </property>
</Properties>
</file>