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0"/>
  </p:notesMasterIdLst>
  <p:sldIdLst>
    <p:sldId id="256" r:id="rId3"/>
    <p:sldId id="273" r:id="rId4"/>
    <p:sldId id="294" r:id="rId5"/>
    <p:sldId id="263" r:id="rId6"/>
    <p:sldId id="276" r:id="rId7"/>
    <p:sldId id="277" r:id="rId8"/>
    <p:sldId id="278" r:id="rId9"/>
    <p:sldId id="279" r:id="rId10"/>
    <p:sldId id="261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96" r:id="rId21"/>
    <p:sldId id="262" r:id="rId22"/>
    <p:sldId id="289" r:id="rId23"/>
    <p:sldId id="291" r:id="rId24"/>
    <p:sldId id="290" r:id="rId25"/>
    <p:sldId id="292" r:id="rId26"/>
    <p:sldId id="293" r:id="rId27"/>
    <p:sldId id="295" r:id="rId28"/>
    <p:sldId id="272" r:id="rId29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515A"/>
    <a:srgbClr val="808285"/>
    <a:srgbClr val="8C2578"/>
    <a:srgbClr val="E6F0F5"/>
    <a:srgbClr val="F38232"/>
    <a:srgbClr val="005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08" autoAdjust="0"/>
    <p:restoredTop sz="73038" autoAdjust="0"/>
  </p:normalViewPr>
  <p:slideViewPr>
    <p:cSldViewPr>
      <p:cViewPr>
        <p:scale>
          <a:sx n="130" d="100"/>
          <a:sy n="130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43"/>
    </mc:Choice>
    <mc:Fallback>
      <c:style val="4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04366446056257E-2"/>
          <c:y val="3.8801244306188198E-2"/>
          <c:w val="0.62930259733045535"/>
          <c:h val="0.877558326852571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DTT számára rendelkezésre álló frekvenciasáv [MHz]</c:v>
                </c:pt>
              </c:strCache>
            </c:strRef>
          </c:tx>
          <c:invertIfNegative val="0"/>
          <c:cat>
            <c:strRef>
              <c:f>Munka1!$A$2:$A$4</c:f>
              <c:strCache>
                <c:ptCount val="3"/>
                <c:pt idx="0">
                  <c:v>GE06</c:v>
                </c:pt>
                <c:pt idx="1">
                  <c:v>DD I</c:v>
                </c:pt>
                <c:pt idx="2">
                  <c:v>DD II</c:v>
                </c:pt>
              </c:strCache>
            </c:strRef>
          </c:cat>
          <c:val>
            <c:numRef>
              <c:f>Munka1!$B$2:$B$4</c:f>
              <c:numCache>
                <c:formatCode>General</c:formatCode>
                <c:ptCount val="3"/>
                <c:pt idx="0">
                  <c:v>392</c:v>
                </c:pt>
                <c:pt idx="1">
                  <c:v>320</c:v>
                </c:pt>
                <c:pt idx="2">
                  <c:v>224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9832704"/>
        <c:axId val="199834240"/>
      </c:barChart>
      <c:catAx>
        <c:axId val="199832704"/>
        <c:scaling>
          <c:orientation val="minMax"/>
        </c:scaling>
        <c:delete val="0"/>
        <c:axPos val="l"/>
        <c:majorTickMark val="out"/>
        <c:minorTickMark val="none"/>
        <c:tickLblPos val="nextTo"/>
        <c:crossAx val="199834240"/>
        <c:crosses val="autoZero"/>
        <c:auto val="1"/>
        <c:lblAlgn val="ctr"/>
        <c:lblOffset val="100"/>
        <c:noMultiLvlLbl val="0"/>
      </c:catAx>
      <c:valAx>
        <c:axId val="1998342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99832704"/>
        <c:crosses val="autoZero"/>
        <c:crossBetween val="between"/>
      </c:valAx>
      <c:spPr>
        <a:solidFill>
          <a:schemeClr val="tx2">
            <a:lumMod val="20000"/>
            <a:lumOff val="80000"/>
          </a:schemeClr>
        </a:solidFill>
      </c:spPr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hu-HU"/>
          </a:p>
        </c:txPr>
      </c:legendEntry>
      <c:layout>
        <c:manualLayout>
          <c:xMode val="edge"/>
          <c:yMode val="edge"/>
          <c:x val="0.7259190116442088"/>
          <c:y val="0.38337323630707698"/>
          <c:w val="0.24888537516995465"/>
          <c:h val="0.25794522830796579"/>
        </c:manualLayout>
      </c:layout>
      <c:overlay val="0"/>
    </c:legend>
    <c:plotVisOnly val="1"/>
    <c:dispBlanksAs val="gap"/>
    <c:showDLblsOverMax val="0"/>
  </c:chart>
  <c:spPr>
    <a:solidFill>
      <a:schemeClr val="bg1">
        <a:lumMod val="65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0C848E-EDB7-4DC0-B415-F47A9B57CED6}" type="datetimeFigureOut">
              <a:rPr lang="hu-HU" smtClean="0"/>
              <a:t>2018.02.16.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10266-C85D-433E-8E55-E58D7404127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74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0163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881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612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612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612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612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612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6120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612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pPr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612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baseline="0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pPr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2612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26750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6431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7395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4334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624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9756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>
                <a:solidFill>
                  <a:prstClr val="black"/>
                </a:solidFill>
              </a:rPr>
              <a:pPr/>
              <a:t>25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12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>
                <a:solidFill>
                  <a:prstClr val="black"/>
                </a:solidFill>
              </a:rPr>
              <a:pPr/>
              <a:t>26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120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18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768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9641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7833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097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3470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6749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C10266-C85D-433E-8E55-E58D74041270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079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10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2516020"/>
            <a:ext cx="9144000" cy="3865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825"/>
            <a:ext cx="9144000" cy="257175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8219256" cy="8754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49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157804"/>
            <a:ext cx="4968552" cy="3151516"/>
          </a:xfrm>
          <a:prstGeom prst="rect">
            <a:avLst/>
          </a:prstGeom>
        </p:spPr>
        <p:txBody>
          <a:bodyPr/>
          <a:lstStyle>
            <a:lvl1pPr marL="216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1pPr>
            <a:lvl2pPr marL="540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2pPr>
            <a:lvl3pPr marL="82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3pPr>
            <a:lvl4pPr marL="100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4pPr>
            <a:lvl5pPr marL="118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4962873" cy="152352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1475656" y="908720"/>
            <a:ext cx="5025752" cy="648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724128" y="1089661"/>
            <a:ext cx="3419872" cy="52916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2703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6976" y="1618658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824" y="1539146"/>
            <a:ext cx="5843397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rgbClr val="8C257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4"/>
          </p:nvPr>
        </p:nvSpPr>
        <p:spPr>
          <a:xfrm>
            <a:off x="2987824" y="2331841"/>
            <a:ext cx="5843397" cy="809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26976" y="3999993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93097" y="3920481"/>
            <a:ext cx="5843397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rgbClr val="8C2578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2993097" y="4713176"/>
            <a:ext cx="5843397" cy="8097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30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26976" y="1618658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99793" y="1539146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4"/>
          </p:nvPr>
        </p:nvSpPr>
        <p:spPr>
          <a:xfrm>
            <a:off x="2699793" y="2564904"/>
            <a:ext cx="1656183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26976" y="3879100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6"/>
          </p:nvPr>
        </p:nvSpPr>
        <p:spPr>
          <a:xfrm>
            <a:off x="2699793" y="3799588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7"/>
          </p:nvPr>
        </p:nvSpPr>
        <p:spPr>
          <a:xfrm>
            <a:off x="2699793" y="4869160"/>
            <a:ext cx="1656183" cy="820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4816218" y="1618658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89035" y="1539146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20"/>
          </p:nvPr>
        </p:nvSpPr>
        <p:spPr>
          <a:xfrm>
            <a:off x="6789035" y="2564904"/>
            <a:ext cx="1656183" cy="8640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1"/>
          </p:nvPr>
        </p:nvSpPr>
        <p:spPr>
          <a:xfrm>
            <a:off x="4816218" y="3879100"/>
            <a:ext cx="1794723" cy="18060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22"/>
          </p:nvPr>
        </p:nvSpPr>
        <p:spPr>
          <a:xfrm>
            <a:off x="6789035" y="3799588"/>
            <a:ext cx="1656184" cy="778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3"/>
          </p:nvPr>
        </p:nvSpPr>
        <p:spPr>
          <a:xfrm>
            <a:off x="6789035" y="4869160"/>
            <a:ext cx="1656183" cy="820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7264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852EB-0B61-482F-835F-2547BD7E41FC}" type="datetimeFigureOut">
              <a:rPr lang="hu-HU" smtClean="0"/>
              <a:pPr/>
              <a:t>2018.02.16.</a:t>
            </a:fld>
            <a:endParaRPr lang="hu-H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DF6B36-CD34-4CBD-8766-96A6379BC18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2344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ts val="37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Köszönöm megtisztelő figyelmüket!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9199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65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311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7128792" cy="136815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3700"/>
              </a:lnSpc>
              <a:defRPr sz="400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7128792" cy="8640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7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hu-HU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877272"/>
            <a:ext cx="4896544" cy="6480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9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31640" y="5358409"/>
            <a:ext cx="4896544" cy="3748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25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10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636912"/>
            <a:ext cx="8229600" cy="3672408"/>
          </a:xfrm>
          <a:prstGeom prst="rect">
            <a:avLst/>
          </a:prstGeom>
        </p:spPr>
        <p:txBody>
          <a:bodyPr/>
          <a:lstStyle>
            <a:lvl1pPr marL="216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1pPr>
            <a:lvl2pPr marL="540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2pPr>
            <a:lvl3pPr marL="82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3pPr>
            <a:lvl4pPr marL="100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4pPr>
            <a:lvl5pPr marL="1188000" indent="-180000">
              <a:lnSpc>
                <a:spcPts val="2200"/>
              </a:lnSpc>
              <a:spcBef>
                <a:spcPts val="0"/>
              </a:spcBef>
              <a:buClr>
                <a:srgbClr val="8C2578"/>
              </a:buClr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u-H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8219256" cy="10194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982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39" y="1545433"/>
            <a:ext cx="8219256" cy="48358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24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084785"/>
            <a:ext cx="9144000" cy="5296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88024" y="2271524"/>
            <a:ext cx="3888432" cy="1589524"/>
          </a:xfrm>
          <a:prstGeom prst="round2DiagRect">
            <a:avLst>
              <a:gd name="adj1" fmla="val 9004"/>
              <a:gd name="adj2" fmla="val 0"/>
            </a:avLst>
          </a:prstGeom>
          <a:solidFill>
            <a:schemeClr val="bg1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98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0" y="1084785"/>
            <a:ext cx="9144000" cy="529654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hu-H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7132" y="1988840"/>
            <a:ext cx="3909324" cy="2232248"/>
          </a:xfrm>
          <a:prstGeom prst="round2DiagRect">
            <a:avLst>
              <a:gd name="adj1" fmla="val 9004"/>
              <a:gd name="adj2" fmla="val 0"/>
            </a:avLst>
          </a:prstGeom>
          <a:solidFill>
            <a:srgbClr val="8C2578"/>
          </a:solidFill>
        </p:spPr>
        <p:txBody>
          <a:bodyPr lIns="180000" tIns="180000" rIns="180000" bIns="18000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  <a:endParaRPr lang="hu-HU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051720" y="562392"/>
            <a:ext cx="6495122" cy="288032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051720" y="0"/>
            <a:ext cx="6495122" cy="548680"/>
          </a:xfrm>
          <a:prstGeom prst="rect">
            <a:avLst/>
          </a:prstGeom>
        </p:spPr>
        <p:txBody>
          <a:bodyPr tIns="0" bIns="0" anchor="b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lang="en-US" sz="2000" kern="1200" dirty="0" smtClean="0">
                <a:solidFill>
                  <a:srgbClr val="43515A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74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F3929-AB66-4171-B31D-1598E0AD6067}" type="datetimeFigureOut">
              <a:rPr lang="hu-HU" smtClean="0"/>
              <a:t>2018.02.16.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2EE8-53CF-4912-A1F7-DC7C5352E9D4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532440" y="6574492"/>
            <a:ext cx="432048" cy="365125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r" defTabSz="914400" rtl="0" eaLnBrk="1" latinLnBrk="0" hangingPunct="1">
              <a:defRPr sz="1000" kern="1200">
                <a:solidFill>
                  <a:srgbClr val="43515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D2C632D-FAE6-45B7-9C20-0AFFD2F99CC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3651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52" r:id="rId4"/>
    <p:sldLayoutId id="2147483664" r:id="rId5"/>
    <p:sldLayoutId id="2147483653" r:id="rId6"/>
    <p:sldLayoutId id="2147483666" r:id="rId7"/>
    <p:sldLayoutId id="2147483665" r:id="rId8"/>
    <p:sldLayoutId id="2147483667" r:id="rId9"/>
    <p:sldLayoutId id="2147483668" r:id="rId10"/>
    <p:sldLayoutId id="2147483669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Új </a:t>
            </a:r>
            <a:r>
              <a:rPr lang="hu-HU" dirty="0"/>
              <a:t>műszaki lehetőségek a digitális televíziózásban</a:t>
            </a:r>
            <a:r>
              <a:rPr lang="hu-HU" b="1" dirty="0"/>
              <a:t/>
            </a:r>
            <a:br>
              <a:rPr lang="hu-HU" b="1" dirty="0"/>
            </a:br>
            <a:endParaRPr lang="hu-H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hu-HU" sz="2200" dirty="0" smtClean="0"/>
              <a:t>Készítette: Ferencz Zsolt</a:t>
            </a:r>
          </a:p>
          <a:p>
            <a:pPr>
              <a:lnSpc>
                <a:spcPct val="100000"/>
              </a:lnSpc>
            </a:pPr>
            <a:r>
              <a:rPr lang="hu-HU" sz="2200" dirty="0" smtClean="0"/>
              <a:t>2018.02.15.</a:t>
            </a:r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236219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3672408"/>
          </a:xfrm>
        </p:spPr>
        <p:txBody>
          <a:bodyPr/>
          <a:lstStyle/>
          <a:p>
            <a:pPr marL="36000" indent="0">
              <a:buNone/>
            </a:pPr>
            <a:endParaRPr lang="hu-HU" sz="24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hu-HU" b="1" dirty="0">
                <a:ea typeface="Verdana" panose="020B0604030504040204" pitchFamily="34" charset="0"/>
                <a:cs typeface="Verdana" panose="020B0604030504040204" pitchFamily="34" charset="0"/>
              </a:rPr>
              <a:t>Általános célok:</a:t>
            </a:r>
            <a:r>
              <a:rPr lang="hu-HU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585938" lvl="1" indent="-261938">
              <a:lnSpc>
                <a:spcPct val="100000"/>
              </a:lnSpc>
            </a:pPr>
            <a:r>
              <a:rPr lang="hu-HU" dirty="0"/>
              <a:t>Az UHF műsorszóró televízió sáv spektrum  hatékony áttervezésének elősegítése a DD1 és DD2 hatásának enyhítése érdekében</a:t>
            </a:r>
            <a:r>
              <a:rPr lang="hu-HU" dirty="0" smtClean="0"/>
              <a:t>;</a:t>
            </a:r>
            <a:endParaRPr lang="hu-HU" dirty="0"/>
          </a:p>
          <a:p>
            <a:pPr marL="549938" lvl="2" indent="-261938">
              <a:lnSpc>
                <a:spcPct val="100000"/>
              </a:lnSpc>
            </a:pPr>
            <a:r>
              <a:rPr lang="hu-HU" dirty="0"/>
              <a:t>A munkacsoporthoz tartozó országok között a tárgyalások elősegítése</a:t>
            </a:r>
            <a:r>
              <a:rPr lang="hu-HU" dirty="0" smtClean="0"/>
              <a:t>;</a:t>
            </a:r>
            <a:endParaRPr lang="hu-HU" dirty="0"/>
          </a:p>
          <a:p>
            <a:pPr marL="549938" lvl="2" indent="-261938">
              <a:lnSpc>
                <a:spcPct val="100000"/>
              </a:lnSpc>
            </a:pPr>
            <a:r>
              <a:rPr lang="hu-HU" dirty="0"/>
              <a:t>A munkacsoporthoz nem tartozó országokkal a </a:t>
            </a:r>
            <a:r>
              <a:rPr lang="hu-HU" dirty="0" smtClean="0"/>
              <a:t>tárgyalások elősegítése;</a:t>
            </a:r>
            <a:endParaRPr lang="hu-HU" dirty="0"/>
          </a:p>
          <a:p>
            <a:pPr marL="549938" lvl="2" indent="-261938">
              <a:lnSpc>
                <a:spcPct val="100000"/>
              </a:lnSpc>
            </a:pPr>
            <a:r>
              <a:rPr lang="hu-HU" dirty="0"/>
              <a:t>A spektrumhoz való egyenlő hozzáférés további biztosítása; </a:t>
            </a:r>
            <a:endParaRPr lang="hu-HU" dirty="0" smtClean="0"/>
          </a:p>
          <a:p>
            <a:pPr marL="549938" lvl="2" indent="-261938">
              <a:lnSpc>
                <a:spcPct val="100000"/>
              </a:lnSpc>
            </a:pPr>
            <a:r>
              <a:rPr lang="hu-HU" dirty="0"/>
              <a:t>Az interferencia mentes működés további biztosítása</a:t>
            </a:r>
            <a:r>
              <a:rPr lang="en-US" dirty="0"/>
              <a:t>;</a:t>
            </a:r>
            <a:endParaRPr lang="hu-HU" dirty="0"/>
          </a:p>
          <a:p>
            <a:pPr marL="549938" lvl="2" indent="-261938">
              <a:lnSpc>
                <a:spcPct val="100000"/>
              </a:lnSpc>
            </a:pPr>
            <a:r>
              <a:rPr lang="hu-HU" dirty="0"/>
              <a:t>Az eltérő időpontokban megvalósuló sávkiürítés és technológiaváltás kezelése</a:t>
            </a:r>
          </a:p>
          <a:p>
            <a:pPr marL="549938" lvl="2" indent="-261938">
              <a:lnSpc>
                <a:spcPct val="100000"/>
              </a:lnSpc>
            </a:pPr>
            <a:r>
              <a:rPr lang="hu-HU" dirty="0"/>
              <a:t>A dominóhatás elkerülése</a:t>
            </a:r>
          </a:p>
          <a:p>
            <a:pPr marL="549938" lvl="2" indent="-261938"/>
            <a:endParaRPr lang="hu-HU" dirty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1560" y="1052736"/>
            <a:ext cx="8219256" cy="1019471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8C2578"/>
                </a:solidFill>
              </a:rPr>
              <a:t>A kapacitáscsökkenés kompenzálása érdekében 2009-től </a:t>
            </a:r>
            <a:r>
              <a:rPr lang="hu-HU" sz="2400" dirty="0">
                <a:solidFill>
                  <a:srgbClr val="8C2578"/>
                </a:solidFill>
              </a:rPr>
              <a:t>több regionális koordinációs csoport is alakult nagyon hasonló célokkal</a:t>
            </a:r>
          </a:p>
          <a:p>
            <a:endParaRPr lang="en-US" dirty="0">
              <a:solidFill>
                <a:srgbClr val="8C257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Frekvenciakoordinációs </a:t>
            </a:r>
            <a:r>
              <a:rPr lang="hu-HU" dirty="0"/>
              <a:t>munkacsoportok</a:t>
            </a:r>
          </a:p>
        </p:txBody>
      </p:sp>
    </p:spTree>
    <p:extLst>
      <p:ext uri="{BB962C8B-B14F-4D97-AF65-F5344CB8AC3E}">
        <p14:creationId xmlns:p14="http://schemas.microsoft.com/office/powerpoint/2010/main" val="22444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12" y="1268760"/>
            <a:ext cx="5759450" cy="4607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>
            <a:normAutofit fontScale="47500" lnSpcReduction="20000"/>
          </a:bodyPr>
          <a:lstStyle/>
          <a:p>
            <a:r>
              <a:rPr lang="en-US" sz="2900" b="1" dirty="0"/>
              <a:t>West European Digital Dividend Implementation Platform</a:t>
            </a:r>
            <a:r>
              <a:rPr lang="hu-HU" sz="2900" b="1" dirty="0"/>
              <a:t> – </a:t>
            </a:r>
            <a:r>
              <a:rPr lang="en-GB" sz="2900" b="1" dirty="0"/>
              <a:t>WEDDIP</a:t>
            </a:r>
            <a:r>
              <a:rPr lang="hu-HU" sz="2900" b="1" dirty="0"/>
              <a:t> - 2009</a:t>
            </a:r>
          </a:p>
          <a:p>
            <a:endParaRPr lang="hu-HU" b="1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51720" y="0"/>
            <a:ext cx="6495122" cy="548680"/>
          </a:xfrm>
        </p:spPr>
        <p:txBody>
          <a:bodyPr>
            <a:normAutofit/>
          </a:bodyPr>
          <a:lstStyle/>
          <a:p>
            <a:r>
              <a:rPr lang="hu-HU" dirty="0" smtClean="0"/>
              <a:t>Frekvenciakoordinációs </a:t>
            </a:r>
            <a:r>
              <a:rPr lang="hu-HU" dirty="0"/>
              <a:t>munkacsoportok</a:t>
            </a:r>
          </a:p>
        </p:txBody>
      </p:sp>
    </p:spTree>
    <p:extLst>
      <p:ext uri="{BB962C8B-B14F-4D97-AF65-F5344CB8AC3E}">
        <p14:creationId xmlns:p14="http://schemas.microsoft.com/office/powerpoint/2010/main" val="236936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54177" y="1127809"/>
            <a:ext cx="8406255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Munkacsoport vezető: Hollandia, 2016-tól Franciaország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Eddigi értekezletek száma: 23 (4-5 naposak)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Egyeztetetett </a:t>
            </a:r>
            <a:r>
              <a:rPr lang="hu-HU" dirty="0" smtClean="0"/>
              <a:t>hálózatok </a:t>
            </a:r>
            <a:r>
              <a:rPr lang="hu-HU" dirty="0"/>
              <a:t>száma: eltérő/nem volt konszenzus a kérdésben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Megállapodások: </a:t>
            </a:r>
          </a:p>
          <a:p>
            <a:pPr marL="39150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Keret-megállapodás a frekvencia elosztására: </a:t>
            </a:r>
            <a:r>
              <a:rPr lang="hu-HU" b="1" dirty="0"/>
              <a:t>2016. április</a:t>
            </a:r>
          </a:p>
          <a:p>
            <a:pPr marL="39150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Kétoldalú megállapodások az állomás paraméterekre: </a:t>
            </a:r>
            <a:r>
              <a:rPr lang="hu-HU" b="1" dirty="0" smtClean="0"/>
              <a:t>folyamatban, </a:t>
            </a:r>
            <a:r>
              <a:rPr lang="hu-HU" b="1" dirty="0" err="1" smtClean="0"/>
              <a:t>allotment</a:t>
            </a:r>
            <a:r>
              <a:rPr lang="hu-HU" b="1" dirty="0" smtClean="0"/>
              <a:t> tervben állapodtak meg</a:t>
            </a:r>
            <a:endParaRPr lang="hu-HU" b="1" dirty="0"/>
          </a:p>
        </p:txBody>
      </p:sp>
      <p:pic>
        <p:nvPicPr>
          <p:cNvPr id="10" name="Kép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632" y="3501008"/>
            <a:ext cx="3405663" cy="27238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>
            <a:normAutofit fontScale="47500" lnSpcReduction="20000"/>
          </a:bodyPr>
          <a:lstStyle/>
          <a:p>
            <a:r>
              <a:rPr lang="en-US" sz="2900" b="1" dirty="0"/>
              <a:t>West European Digital Dividend Implementation Platform</a:t>
            </a:r>
            <a:r>
              <a:rPr lang="hu-HU" sz="2900" b="1" dirty="0"/>
              <a:t> – </a:t>
            </a:r>
            <a:r>
              <a:rPr lang="en-GB" sz="2900" b="1" dirty="0"/>
              <a:t>WEDDIP</a:t>
            </a:r>
            <a:r>
              <a:rPr lang="hu-HU" sz="2900" b="1" dirty="0"/>
              <a:t> - 2009</a:t>
            </a:r>
          </a:p>
          <a:p>
            <a:endParaRPr lang="hu-HU" b="1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51720" y="0"/>
            <a:ext cx="6495122" cy="548680"/>
          </a:xfrm>
        </p:spPr>
        <p:txBody>
          <a:bodyPr>
            <a:normAutofit/>
          </a:bodyPr>
          <a:lstStyle/>
          <a:p>
            <a:r>
              <a:rPr lang="hu-HU" dirty="0" smtClean="0"/>
              <a:t>Frekvenciakoordinációs </a:t>
            </a:r>
            <a:r>
              <a:rPr lang="hu-HU" dirty="0"/>
              <a:t>munkacsoportok</a:t>
            </a:r>
          </a:p>
        </p:txBody>
      </p:sp>
    </p:spTree>
    <p:extLst>
      <p:ext uri="{BB962C8B-B14F-4D97-AF65-F5344CB8AC3E}">
        <p14:creationId xmlns:p14="http://schemas.microsoft.com/office/powerpoint/2010/main" val="125831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965" y="1052736"/>
            <a:ext cx="57531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>
            <a:normAutofit fontScale="47500" lnSpcReduction="20000"/>
          </a:bodyPr>
          <a:lstStyle/>
          <a:p>
            <a:r>
              <a:rPr lang="en-US" sz="2800" b="1" dirty="0" smtClean="0"/>
              <a:t>North </a:t>
            </a:r>
            <a:r>
              <a:rPr lang="en-US" sz="2800" b="1" dirty="0"/>
              <a:t>Eastern Digital Dividend Implementation </a:t>
            </a:r>
            <a:r>
              <a:rPr lang="hu-HU" sz="2800" b="1" dirty="0"/>
              <a:t>Forum – N</a:t>
            </a:r>
            <a:r>
              <a:rPr lang="en-GB" sz="2800" b="1" dirty="0"/>
              <a:t>EDDI</a:t>
            </a:r>
            <a:r>
              <a:rPr lang="hu-HU" sz="2800" b="1" dirty="0"/>
              <a:t>F - 2010</a:t>
            </a:r>
          </a:p>
          <a:p>
            <a:endParaRPr lang="hu-HU" sz="2900" b="1" dirty="0"/>
          </a:p>
          <a:p>
            <a:endParaRPr lang="hu-HU" b="1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51720" y="0"/>
            <a:ext cx="6495122" cy="548680"/>
          </a:xfrm>
        </p:spPr>
        <p:txBody>
          <a:bodyPr>
            <a:normAutofit/>
          </a:bodyPr>
          <a:lstStyle/>
          <a:p>
            <a:r>
              <a:rPr lang="hu-HU" dirty="0" smtClean="0"/>
              <a:t>Frekvenciakoordinációs </a:t>
            </a:r>
            <a:r>
              <a:rPr lang="hu-HU" dirty="0"/>
              <a:t>munkacsoportok</a:t>
            </a:r>
          </a:p>
        </p:txBody>
      </p:sp>
    </p:spTree>
    <p:extLst>
      <p:ext uri="{BB962C8B-B14F-4D97-AF65-F5344CB8AC3E}">
        <p14:creationId xmlns:p14="http://schemas.microsoft.com/office/powerpoint/2010/main" val="33234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876550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334104" y="1127809"/>
            <a:ext cx="8198335" cy="319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Munkacsoport vezető: Lengyelország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Eddigi értekezletek száma: 14 (2-3 naposak)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Egyeztetetett </a:t>
            </a:r>
            <a:r>
              <a:rPr lang="hu-HU" dirty="0" smtClean="0"/>
              <a:t>hálózatok </a:t>
            </a:r>
            <a:r>
              <a:rPr lang="hu-HU" dirty="0"/>
              <a:t>száma: 6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endParaRPr lang="hu-HU" dirty="0"/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Megállapodások: </a:t>
            </a:r>
          </a:p>
          <a:p>
            <a:pPr marL="56295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Framework: </a:t>
            </a:r>
            <a:r>
              <a:rPr lang="hu-HU" dirty="0" smtClean="0"/>
              <a:t>nincs</a:t>
            </a:r>
            <a:endParaRPr lang="hu-HU" dirty="0"/>
          </a:p>
          <a:p>
            <a:pPr marL="56295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b="1" dirty="0" smtClean="0"/>
              <a:t>Kétoldalú megállapodások aláírásra kerültek </a:t>
            </a:r>
          </a:p>
          <a:p>
            <a:pPr marL="56295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 smtClean="0"/>
              <a:t>Decemberi </a:t>
            </a:r>
            <a:r>
              <a:rPr lang="hu-HU" dirty="0"/>
              <a:t>értekezleten </a:t>
            </a:r>
            <a:r>
              <a:rPr lang="hu-HU" dirty="0" smtClean="0"/>
              <a:t>zárult</a:t>
            </a:r>
            <a:endParaRPr lang="hu-HU" dirty="0"/>
          </a:p>
          <a:p>
            <a:pPr marL="56295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Országok száma: </a:t>
            </a:r>
            <a:endParaRPr lang="hu-HU" dirty="0" smtClean="0"/>
          </a:p>
          <a:p>
            <a:pPr marL="1477350" lvl="3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b="1" dirty="0" smtClean="0"/>
              <a:t>18 </a:t>
            </a:r>
            <a:r>
              <a:rPr lang="hu-HU" b="1" dirty="0"/>
              <a:t>országot próbáltak bevonni. </a:t>
            </a:r>
          </a:p>
          <a:p>
            <a:pPr marL="1477350" lvl="3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b="1" dirty="0"/>
              <a:t>10-12 aktív ország </a:t>
            </a:r>
            <a:r>
              <a:rPr lang="hu-HU" b="1" dirty="0" smtClean="0"/>
              <a:t>van</a:t>
            </a:r>
            <a:endParaRPr lang="hu-HU" b="1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>
            <a:normAutofit fontScale="47500" lnSpcReduction="20000"/>
          </a:bodyPr>
          <a:lstStyle/>
          <a:p>
            <a:r>
              <a:rPr lang="en-US" sz="2800" b="1" dirty="0" smtClean="0"/>
              <a:t>North </a:t>
            </a:r>
            <a:r>
              <a:rPr lang="en-US" sz="2800" b="1" dirty="0"/>
              <a:t>Eastern Digital Dividend Implementation </a:t>
            </a:r>
            <a:r>
              <a:rPr lang="hu-HU" sz="2800" b="1" dirty="0"/>
              <a:t>Forum – N</a:t>
            </a:r>
            <a:r>
              <a:rPr lang="en-GB" sz="2800" b="1" dirty="0"/>
              <a:t>EDDI</a:t>
            </a:r>
            <a:r>
              <a:rPr lang="hu-HU" sz="2800" b="1" dirty="0"/>
              <a:t>F - 2010</a:t>
            </a:r>
          </a:p>
          <a:p>
            <a:endParaRPr lang="hu-HU" sz="2900" b="1" dirty="0"/>
          </a:p>
          <a:p>
            <a:endParaRPr lang="hu-HU" b="1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51720" y="0"/>
            <a:ext cx="6495122" cy="548680"/>
          </a:xfrm>
        </p:spPr>
        <p:txBody>
          <a:bodyPr>
            <a:normAutofit/>
          </a:bodyPr>
          <a:lstStyle/>
          <a:p>
            <a:r>
              <a:rPr lang="hu-HU" dirty="0" smtClean="0"/>
              <a:t>Frekvenciakoordinációs </a:t>
            </a:r>
            <a:r>
              <a:rPr lang="hu-HU" dirty="0"/>
              <a:t>munkacsoportok</a:t>
            </a:r>
          </a:p>
        </p:txBody>
      </p:sp>
    </p:spTree>
    <p:extLst>
      <p:ext uri="{BB962C8B-B14F-4D97-AF65-F5344CB8AC3E}">
        <p14:creationId xmlns:p14="http://schemas.microsoft.com/office/powerpoint/2010/main" val="42532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42" y="1124744"/>
            <a:ext cx="5757545" cy="4605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AUT-CZE-HNG-SVK </a:t>
            </a:r>
            <a:r>
              <a:rPr lang="hu-HU" sz="1800" b="1" dirty="0"/>
              <a:t>– 2015 június</a:t>
            </a:r>
          </a:p>
          <a:p>
            <a:endParaRPr lang="hu-HU" sz="2800" b="1" dirty="0"/>
          </a:p>
          <a:p>
            <a:endParaRPr lang="hu-HU" sz="2900" b="1" dirty="0"/>
          </a:p>
          <a:p>
            <a:endParaRPr lang="hu-HU" b="1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51720" y="0"/>
            <a:ext cx="6495122" cy="548680"/>
          </a:xfrm>
        </p:spPr>
        <p:txBody>
          <a:bodyPr>
            <a:normAutofit/>
          </a:bodyPr>
          <a:lstStyle/>
          <a:p>
            <a:r>
              <a:rPr lang="hu-HU" dirty="0" smtClean="0"/>
              <a:t>Frekvenciakoordinációs </a:t>
            </a:r>
            <a:r>
              <a:rPr lang="hu-HU" dirty="0"/>
              <a:t>munkacsoportok</a:t>
            </a:r>
          </a:p>
        </p:txBody>
      </p:sp>
    </p:spTree>
    <p:extLst>
      <p:ext uri="{BB962C8B-B14F-4D97-AF65-F5344CB8AC3E}">
        <p14:creationId xmlns:p14="http://schemas.microsoft.com/office/powerpoint/2010/main" val="28610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272" y="2708920"/>
            <a:ext cx="4346006" cy="35922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églalap 9"/>
          <p:cNvSpPr/>
          <p:nvPr/>
        </p:nvSpPr>
        <p:spPr>
          <a:xfrm>
            <a:off x="334104" y="1268760"/>
            <a:ext cx="8198335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Munkacsoport vezető: nincs/rotációban ügyvezetés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 smtClean="0"/>
              <a:t>Értekezletek </a:t>
            </a:r>
            <a:r>
              <a:rPr lang="hu-HU" dirty="0"/>
              <a:t>száma: 8, a kitűzött cél teljesítve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Egyeztetetett </a:t>
            </a:r>
            <a:r>
              <a:rPr lang="hu-HU" dirty="0" smtClean="0"/>
              <a:t>hálózatok </a:t>
            </a:r>
            <a:r>
              <a:rPr lang="hu-HU" dirty="0"/>
              <a:t>száma: 5,5-6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endParaRPr lang="hu-HU" dirty="0"/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Megállapodások: </a:t>
            </a:r>
          </a:p>
          <a:p>
            <a:pPr marL="56295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Framework: </a:t>
            </a:r>
            <a:r>
              <a:rPr lang="hu-HU" dirty="0" smtClean="0"/>
              <a:t>nincs</a:t>
            </a:r>
            <a:endParaRPr lang="hu-HU" dirty="0"/>
          </a:p>
          <a:p>
            <a:pPr marL="56295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b="1" dirty="0"/>
              <a:t>Kétoldalúak: </a:t>
            </a:r>
            <a:r>
              <a:rPr lang="hu-HU" b="1" dirty="0" smtClean="0"/>
              <a:t>aláírva</a:t>
            </a:r>
            <a:endParaRPr lang="hu-HU" b="1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>
            <a:normAutofit/>
          </a:bodyPr>
          <a:lstStyle/>
          <a:p>
            <a:r>
              <a:rPr lang="hu-HU" sz="1800" b="1" dirty="0" smtClean="0"/>
              <a:t>AUT-CZE-HNG-SVK </a:t>
            </a:r>
            <a:r>
              <a:rPr lang="hu-HU" sz="1800" b="1" dirty="0"/>
              <a:t>– 2015 június</a:t>
            </a:r>
          </a:p>
          <a:p>
            <a:endParaRPr lang="hu-HU" sz="2800" b="1" dirty="0"/>
          </a:p>
          <a:p>
            <a:endParaRPr lang="hu-HU" sz="2900" b="1" dirty="0"/>
          </a:p>
          <a:p>
            <a:endParaRPr lang="hu-HU" b="1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51720" y="0"/>
            <a:ext cx="6495122" cy="548680"/>
          </a:xfrm>
        </p:spPr>
        <p:txBody>
          <a:bodyPr>
            <a:normAutofit/>
          </a:bodyPr>
          <a:lstStyle/>
          <a:p>
            <a:r>
              <a:rPr lang="hu-HU" dirty="0" smtClean="0"/>
              <a:t>Frekvenciakoordinációs </a:t>
            </a:r>
            <a:r>
              <a:rPr lang="hu-HU" dirty="0"/>
              <a:t>munkacsoportok</a:t>
            </a:r>
          </a:p>
        </p:txBody>
      </p:sp>
    </p:spTree>
    <p:extLst>
      <p:ext uri="{BB962C8B-B14F-4D97-AF65-F5344CB8AC3E}">
        <p14:creationId xmlns:p14="http://schemas.microsoft.com/office/powerpoint/2010/main" val="19677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8760"/>
            <a:ext cx="5737518" cy="45532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>
            <a:normAutofit fontScale="25000" lnSpcReduction="20000"/>
          </a:bodyPr>
          <a:lstStyle/>
          <a:p>
            <a:pPr marL="0" lvl="1">
              <a:lnSpc>
                <a:spcPct val="120000"/>
              </a:lnSpc>
            </a:pPr>
            <a:r>
              <a:rPr lang="hu-HU" sz="5600" b="1" dirty="0">
                <a:solidFill>
                  <a:srgbClr val="43515A"/>
                </a:solidFill>
              </a:rPr>
              <a:t>South</a:t>
            </a:r>
            <a:r>
              <a:rPr lang="en-US" sz="5600" b="1" dirty="0">
                <a:solidFill>
                  <a:srgbClr val="43515A"/>
                </a:solidFill>
              </a:rPr>
              <a:t> European Digital Dividend</a:t>
            </a:r>
            <a:r>
              <a:rPr lang="hu-HU" sz="5600" b="1" dirty="0">
                <a:solidFill>
                  <a:srgbClr val="43515A"/>
                </a:solidFill>
              </a:rPr>
              <a:t> </a:t>
            </a:r>
            <a:r>
              <a:rPr lang="en-US" sz="5600" b="1" dirty="0">
                <a:solidFill>
                  <a:srgbClr val="43515A"/>
                </a:solidFill>
              </a:rPr>
              <a:t>Implementation </a:t>
            </a:r>
            <a:r>
              <a:rPr lang="hu-HU" sz="5600" b="1" dirty="0">
                <a:solidFill>
                  <a:srgbClr val="43515A"/>
                </a:solidFill>
              </a:rPr>
              <a:t>Forum – </a:t>
            </a:r>
            <a:r>
              <a:rPr lang="hu-HU" sz="5600" b="1" dirty="0" smtClean="0">
                <a:solidFill>
                  <a:srgbClr val="43515A"/>
                </a:solidFill>
              </a:rPr>
              <a:t>SEDDIF –</a:t>
            </a:r>
            <a:r>
              <a:rPr lang="hu-HU" sz="5600" b="1" dirty="0">
                <a:solidFill>
                  <a:srgbClr val="43515A"/>
                </a:solidFill>
              </a:rPr>
              <a:t> </a:t>
            </a:r>
            <a:r>
              <a:rPr lang="hu-HU" sz="5600" b="1" dirty="0" smtClean="0">
                <a:solidFill>
                  <a:srgbClr val="43515A"/>
                </a:solidFill>
              </a:rPr>
              <a:t>2015 </a:t>
            </a:r>
            <a:r>
              <a:rPr lang="hu-HU" sz="5600" b="1" dirty="0">
                <a:solidFill>
                  <a:srgbClr val="43515A"/>
                </a:solidFill>
              </a:rPr>
              <a:t>október</a:t>
            </a:r>
          </a:p>
          <a:p>
            <a:endParaRPr lang="hu-HU" sz="2800" b="1" dirty="0"/>
          </a:p>
          <a:p>
            <a:endParaRPr lang="hu-HU" sz="2900" b="1" dirty="0"/>
          </a:p>
          <a:p>
            <a:endParaRPr lang="hu-HU" b="1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51720" y="0"/>
            <a:ext cx="6495122" cy="548680"/>
          </a:xfrm>
        </p:spPr>
        <p:txBody>
          <a:bodyPr>
            <a:normAutofit/>
          </a:bodyPr>
          <a:lstStyle/>
          <a:p>
            <a:r>
              <a:rPr lang="hu-HU" dirty="0" smtClean="0"/>
              <a:t>Frekvenciakoordinációs </a:t>
            </a:r>
            <a:r>
              <a:rPr lang="hu-HU" dirty="0"/>
              <a:t>munkacsoportok</a:t>
            </a:r>
          </a:p>
        </p:txBody>
      </p:sp>
    </p:spTree>
    <p:extLst>
      <p:ext uri="{BB962C8B-B14F-4D97-AF65-F5344CB8AC3E}">
        <p14:creationId xmlns:p14="http://schemas.microsoft.com/office/powerpoint/2010/main" val="356737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21088"/>
            <a:ext cx="2952328" cy="209373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églalap 8"/>
          <p:cNvSpPr/>
          <p:nvPr/>
        </p:nvSpPr>
        <p:spPr>
          <a:xfrm>
            <a:off x="169344" y="1344869"/>
            <a:ext cx="8198335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Munkacsoport vezető: </a:t>
            </a:r>
            <a:r>
              <a:rPr lang="hu-HU" b="1" dirty="0" smtClean="0"/>
              <a:t>Magyarország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 smtClean="0"/>
              <a:t>Értekezletek száma: 8 (3 naposak)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 smtClean="0"/>
              <a:t>Egyeztetetett </a:t>
            </a:r>
            <a:r>
              <a:rPr lang="hu-HU" dirty="0"/>
              <a:t>multiplexek száma: 6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Későn csatlakozó országok: </a:t>
            </a:r>
            <a:endParaRPr lang="hu-HU" dirty="0" smtClean="0"/>
          </a:p>
          <a:p>
            <a:pPr marL="1477350" lvl="3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 smtClean="0"/>
              <a:t>Görögország </a:t>
            </a:r>
            <a:r>
              <a:rPr lang="hu-HU" dirty="0"/>
              <a:t>4. </a:t>
            </a:r>
            <a:r>
              <a:rPr lang="hu-HU" dirty="0" smtClean="0"/>
              <a:t>értekezleten</a:t>
            </a:r>
          </a:p>
          <a:p>
            <a:pPr marL="1477350" lvl="3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 smtClean="0"/>
              <a:t>Románia </a:t>
            </a:r>
            <a:r>
              <a:rPr lang="hu-HU" dirty="0"/>
              <a:t>6. értekezleten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Megállapodások: </a:t>
            </a:r>
          </a:p>
          <a:p>
            <a:pPr marL="56295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Framework: </a:t>
            </a:r>
            <a:r>
              <a:rPr lang="hu-HU" dirty="0" smtClean="0"/>
              <a:t>Aláírásra került 2017. december 6-án</a:t>
            </a:r>
            <a:endParaRPr lang="hu-HU" dirty="0"/>
          </a:p>
          <a:p>
            <a:pPr marL="56295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Kétoldalúak: </a:t>
            </a:r>
            <a:r>
              <a:rPr lang="hu-HU" b="1" dirty="0" smtClean="0"/>
              <a:t>az összes megállapodás aláírásra került 2017. </a:t>
            </a:r>
            <a:r>
              <a:rPr lang="hu-HU" b="1" dirty="0"/>
              <a:t>december </a:t>
            </a:r>
            <a:r>
              <a:rPr lang="hu-HU" b="1" dirty="0" smtClean="0"/>
              <a:t>5-én</a:t>
            </a:r>
          </a:p>
          <a:p>
            <a:pPr marL="56295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endParaRPr lang="hu-HU" b="1" dirty="0"/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b="1" dirty="0" smtClean="0"/>
              <a:t>A munkacsoport eredményesen befejezte munkáját</a:t>
            </a:r>
            <a:endParaRPr lang="hu-HU" b="1" dirty="0"/>
          </a:p>
          <a:p>
            <a:pPr>
              <a:lnSpc>
                <a:spcPts val="2200"/>
              </a:lnSpc>
              <a:buClr>
                <a:srgbClr val="8C2578"/>
              </a:buClr>
            </a:pPr>
            <a:endParaRPr lang="hu-HU" dirty="0"/>
          </a:p>
          <a:p>
            <a:pPr>
              <a:lnSpc>
                <a:spcPts val="2200"/>
              </a:lnSpc>
              <a:buClr>
                <a:srgbClr val="8C2578"/>
              </a:buClr>
            </a:pPr>
            <a:r>
              <a:rPr lang="hu-HU" dirty="0" smtClean="0"/>
              <a:t>.</a:t>
            </a:r>
            <a:endParaRPr lang="hu-HU" dirty="0"/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>
            <a:normAutofit fontScale="25000" lnSpcReduction="20000"/>
          </a:bodyPr>
          <a:lstStyle/>
          <a:p>
            <a:pPr marL="0" lvl="1">
              <a:lnSpc>
                <a:spcPct val="120000"/>
              </a:lnSpc>
            </a:pPr>
            <a:r>
              <a:rPr lang="hu-HU" sz="5600" b="1" dirty="0">
                <a:solidFill>
                  <a:srgbClr val="43515A"/>
                </a:solidFill>
              </a:rPr>
              <a:t>South</a:t>
            </a:r>
            <a:r>
              <a:rPr lang="en-US" sz="5600" b="1" dirty="0">
                <a:solidFill>
                  <a:srgbClr val="43515A"/>
                </a:solidFill>
              </a:rPr>
              <a:t> European Digital Dividend</a:t>
            </a:r>
            <a:r>
              <a:rPr lang="hu-HU" sz="5600" b="1" dirty="0">
                <a:solidFill>
                  <a:srgbClr val="43515A"/>
                </a:solidFill>
              </a:rPr>
              <a:t> </a:t>
            </a:r>
            <a:r>
              <a:rPr lang="en-US" sz="5600" b="1" dirty="0">
                <a:solidFill>
                  <a:srgbClr val="43515A"/>
                </a:solidFill>
              </a:rPr>
              <a:t>Implementation </a:t>
            </a:r>
            <a:r>
              <a:rPr lang="hu-HU" sz="5600" b="1" dirty="0">
                <a:solidFill>
                  <a:srgbClr val="43515A"/>
                </a:solidFill>
              </a:rPr>
              <a:t>Forum – </a:t>
            </a:r>
            <a:r>
              <a:rPr lang="hu-HU" sz="5600" b="1" dirty="0" smtClean="0">
                <a:solidFill>
                  <a:srgbClr val="43515A"/>
                </a:solidFill>
              </a:rPr>
              <a:t>SEDDIF –</a:t>
            </a:r>
            <a:r>
              <a:rPr lang="hu-HU" sz="5600" b="1" dirty="0">
                <a:solidFill>
                  <a:srgbClr val="43515A"/>
                </a:solidFill>
              </a:rPr>
              <a:t> </a:t>
            </a:r>
            <a:r>
              <a:rPr lang="hu-HU" sz="5600" b="1" dirty="0" smtClean="0">
                <a:solidFill>
                  <a:srgbClr val="43515A"/>
                </a:solidFill>
              </a:rPr>
              <a:t>2015 </a:t>
            </a:r>
            <a:r>
              <a:rPr lang="hu-HU" sz="5600" b="1" dirty="0">
                <a:solidFill>
                  <a:srgbClr val="43515A"/>
                </a:solidFill>
              </a:rPr>
              <a:t>október</a:t>
            </a:r>
          </a:p>
          <a:p>
            <a:endParaRPr lang="hu-HU" sz="2800" b="1" dirty="0"/>
          </a:p>
          <a:p>
            <a:endParaRPr lang="hu-HU" b="1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51720" y="0"/>
            <a:ext cx="6495122" cy="548680"/>
          </a:xfrm>
        </p:spPr>
        <p:txBody>
          <a:bodyPr>
            <a:normAutofit/>
          </a:bodyPr>
          <a:lstStyle/>
          <a:p>
            <a:r>
              <a:rPr lang="hu-HU" dirty="0" smtClean="0"/>
              <a:t>Frekvenciakoordinációs </a:t>
            </a:r>
            <a:r>
              <a:rPr lang="hu-HU" dirty="0"/>
              <a:t>munkacsoportok</a:t>
            </a:r>
          </a:p>
        </p:txBody>
      </p:sp>
    </p:spTree>
    <p:extLst>
      <p:ext uri="{BB962C8B-B14F-4D97-AF65-F5344CB8AC3E}">
        <p14:creationId xmlns:p14="http://schemas.microsoft.com/office/powerpoint/2010/main" val="37881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>
            <a:normAutofit fontScale="25000" lnSpcReduction="20000"/>
          </a:bodyPr>
          <a:lstStyle/>
          <a:p>
            <a:pPr marL="0" lvl="1">
              <a:lnSpc>
                <a:spcPct val="120000"/>
              </a:lnSpc>
            </a:pPr>
            <a:r>
              <a:rPr lang="hu-HU" sz="5600" b="1" dirty="0">
                <a:solidFill>
                  <a:srgbClr val="43515A"/>
                </a:solidFill>
              </a:rPr>
              <a:t>South</a:t>
            </a:r>
            <a:r>
              <a:rPr lang="en-US" sz="5600" b="1" dirty="0">
                <a:solidFill>
                  <a:srgbClr val="43515A"/>
                </a:solidFill>
              </a:rPr>
              <a:t> European Digital Dividend</a:t>
            </a:r>
            <a:r>
              <a:rPr lang="hu-HU" sz="5600" b="1" dirty="0">
                <a:solidFill>
                  <a:srgbClr val="43515A"/>
                </a:solidFill>
              </a:rPr>
              <a:t> </a:t>
            </a:r>
            <a:r>
              <a:rPr lang="en-US" sz="5600" b="1" dirty="0">
                <a:solidFill>
                  <a:srgbClr val="43515A"/>
                </a:solidFill>
              </a:rPr>
              <a:t>Implementation </a:t>
            </a:r>
            <a:r>
              <a:rPr lang="hu-HU" sz="5600" b="1" dirty="0">
                <a:solidFill>
                  <a:srgbClr val="43515A"/>
                </a:solidFill>
              </a:rPr>
              <a:t>Forum – </a:t>
            </a:r>
            <a:r>
              <a:rPr lang="hu-HU" sz="5600" b="1" dirty="0" smtClean="0">
                <a:solidFill>
                  <a:srgbClr val="43515A"/>
                </a:solidFill>
              </a:rPr>
              <a:t>SEDDIF –</a:t>
            </a:r>
            <a:r>
              <a:rPr lang="hu-HU" sz="5600" b="1" dirty="0">
                <a:solidFill>
                  <a:srgbClr val="43515A"/>
                </a:solidFill>
              </a:rPr>
              <a:t> </a:t>
            </a:r>
            <a:r>
              <a:rPr lang="hu-HU" sz="5600" b="1" dirty="0" smtClean="0">
                <a:solidFill>
                  <a:srgbClr val="43515A"/>
                </a:solidFill>
              </a:rPr>
              <a:t>2015 </a:t>
            </a:r>
            <a:r>
              <a:rPr lang="hu-HU" sz="5600" b="1" dirty="0">
                <a:solidFill>
                  <a:srgbClr val="43515A"/>
                </a:solidFill>
              </a:rPr>
              <a:t>október</a:t>
            </a:r>
          </a:p>
          <a:p>
            <a:endParaRPr lang="hu-HU" sz="2800" b="1" dirty="0"/>
          </a:p>
          <a:p>
            <a:endParaRPr lang="hu-HU" b="1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1"/>
          </p:nvPr>
        </p:nvSpPr>
        <p:spPr>
          <a:xfrm>
            <a:off x="2051720" y="0"/>
            <a:ext cx="6495122" cy="548680"/>
          </a:xfrm>
        </p:spPr>
        <p:txBody>
          <a:bodyPr>
            <a:normAutofit/>
          </a:bodyPr>
          <a:lstStyle/>
          <a:p>
            <a:r>
              <a:rPr lang="hu-HU" dirty="0" smtClean="0"/>
              <a:t>Frekvenciakoordinációs </a:t>
            </a:r>
            <a:r>
              <a:rPr lang="hu-HU" dirty="0"/>
              <a:t>munkacsoportok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19"/>
            <a:ext cx="4015866" cy="569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21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sávcsökkenés hatása</a:t>
            </a:r>
            <a:endParaRPr lang="en-US" dirty="0"/>
          </a:p>
        </p:txBody>
      </p:sp>
      <p:sp>
        <p:nvSpPr>
          <p:cNvPr id="6" name="Alcím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zöveg helye 6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6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elért eredmények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1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>
          <a:xfrm>
            <a:off x="2051720" y="19472"/>
            <a:ext cx="6495122" cy="5486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dirty="0"/>
              <a:t>Az elért eredmények</a:t>
            </a:r>
          </a:p>
        </p:txBody>
      </p:sp>
      <p:sp>
        <p:nvSpPr>
          <p:cNvPr id="8" name="Szövegdoboz 2"/>
          <p:cNvSpPr txBox="1"/>
          <p:nvPr/>
        </p:nvSpPr>
        <p:spPr>
          <a:xfrm>
            <a:off x="18997" y="1086039"/>
            <a:ext cx="849694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8650">
              <a:lnSpc>
                <a:spcPts val="2200"/>
              </a:lnSpc>
              <a:buClr>
                <a:srgbClr val="8C2578"/>
              </a:buClr>
            </a:pPr>
            <a:r>
              <a:rPr lang="hu-HU" sz="2000" dirty="0">
                <a:solidFill>
                  <a:srgbClr val="8C2578"/>
                </a:solidFill>
              </a:rPr>
              <a:t>Új </a:t>
            </a:r>
            <a:r>
              <a:rPr lang="hu-HU" sz="2000" dirty="0" smtClean="0">
                <a:solidFill>
                  <a:srgbClr val="8C2578"/>
                </a:solidFill>
              </a:rPr>
              <a:t>koordinált hálózatok </a:t>
            </a:r>
            <a:r>
              <a:rPr lang="hu-HU" sz="2000" dirty="0" err="1" smtClean="0">
                <a:solidFill>
                  <a:srgbClr val="8C2578"/>
                </a:solidFill>
              </a:rPr>
              <a:t>üzembehelyezéséhez</a:t>
            </a:r>
            <a:r>
              <a:rPr lang="hu-HU" sz="2000" dirty="0" smtClean="0">
                <a:solidFill>
                  <a:srgbClr val="8C2578"/>
                </a:solidFill>
              </a:rPr>
              <a:t> DVB-T2-re kell átállni </a:t>
            </a:r>
          </a:p>
          <a:p>
            <a:pPr marL="268650">
              <a:lnSpc>
                <a:spcPts val="2200"/>
              </a:lnSpc>
              <a:buClr>
                <a:srgbClr val="8C2578"/>
              </a:buClr>
            </a:pPr>
            <a:endParaRPr lang="hu-HU" sz="2400" dirty="0" smtClean="0">
              <a:solidFill>
                <a:srgbClr val="8C2578"/>
              </a:solidFill>
            </a:endParaRPr>
          </a:p>
          <a:p>
            <a:pPr marL="4486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 smtClean="0"/>
              <a:t>Okai</a:t>
            </a:r>
            <a:r>
              <a:rPr lang="hu-HU" sz="2000" dirty="0"/>
              <a:t>:</a:t>
            </a:r>
          </a:p>
          <a:p>
            <a:pPr marL="905850" lvl="1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/>
              <a:t> A lecsökkent frekvenciakészletből csak nagyobb </a:t>
            </a:r>
            <a:r>
              <a:rPr lang="hu-HU" sz="2000" dirty="0" err="1"/>
              <a:t>SFN-körzetekkel</a:t>
            </a:r>
            <a:r>
              <a:rPr lang="hu-HU" sz="2000" dirty="0"/>
              <a:t> lehet új országos hálózatokat kialakítani</a:t>
            </a:r>
          </a:p>
          <a:p>
            <a:pPr marL="905850" lvl="1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/>
              <a:t>A nagyobb SFN körzetek az öninterferencia növekedésével járnak (rövid védelmi intervallum)</a:t>
            </a:r>
          </a:p>
          <a:p>
            <a:pPr marL="905850" lvl="1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/>
              <a:t>Megoldás: DVB-T2-re áttérés, ahol nagyobb védelmi intervallumok is alkalmazhatóak</a:t>
            </a:r>
          </a:p>
          <a:p>
            <a:pPr marL="16290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endParaRPr lang="hu-HU" sz="2000" dirty="0"/>
          </a:p>
          <a:p>
            <a:pPr marL="4486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/>
              <a:t>A DVB-T2-re történő áttérés a rendszer tulajdonságai miatt (nagyobb állapotszámú modulációs módok, hatékonyabb hibajavító kódolás) kapacitásnövekedéssel járhat együtt</a:t>
            </a:r>
            <a:r>
              <a:rPr lang="hu-HU" sz="2000" dirty="0" smtClean="0"/>
              <a:t>.</a:t>
            </a:r>
          </a:p>
          <a:p>
            <a:pPr marL="4486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endParaRPr lang="hu-HU" sz="2000" dirty="0"/>
          </a:p>
          <a:p>
            <a:pPr marL="4486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 smtClean="0"/>
              <a:t>A DVB-T2-re áttérésnek 2020. szeptember 5. után lehet realitása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61008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>
          <a:xfrm>
            <a:off x="2051720" y="19472"/>
            <a:ext cx="6495122" cy="5486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dirty="0"/>
              <a:t>Az elért eredmények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1. Hálózat variáció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35496" y="1457747"/>
            <a:ext cx="8784976" cy="374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50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b="1" dirty="0"/>
              <a:t>Magyarország 6 hálózatra </a:t>
            </a:r>
            <a:r>
              <a:rPr lang="hu-HU" dirty="0"/>
              <a:t>elegendő frekvenciát koordinált</a:t>
            </a:r>
          </a:p>
          <a:p>
            <a:pPr marL="39150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A koordináció a jelenlegi/GE06-os SFN körzetek növelésén alapult</a:t>
            </a:r>
          </a:p>
          <a:p>
            <a:pPr marL="39150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Az SFN körzetek növekedése miatt </a:t>
            </a:r>
            <a:r>
              <a:rPr lang="hu-HU" b="1" dirty="0"/>
              <a:t>csak DVB-T2-vel </a:t>
            </a:r>
            <a:r>
              <a:rPr lang="hu-HU" dirty="0"/>
              <a:t>és megfelelő rendszerparaméterekkel üzemeltethető </a:t>
            </a:r>
            <a:r>
              <a:rPr lang="hu-HU" b="1" dirty="0" smtClean="0"/>
              <a:t>(64QAM, IFFT</a:t>
            </a:r>
            <a:r>
              <a:rPr lang="hu-HU" b="1" dirty="0"/>
              <a:t>= 16/32 K, GI=1/4 / 19/128</a:t>
            </a:r>
            <a:r>
              <a:rPr lang="hu-HU" dirty="0"/>
              <a:t>)</a:t>
            </a:r>
          </a:p>
          <a:p>
            <a:pPr marL="84870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Tg= </a:t>
            </a:r>
            <a:r>
              <a:rPr lang="hu-HU" dirty="0" smtClean="0"/>
              <a:t>448 </a:t>
            </a:r>
            <a:r>
              <a:rPr lang="hu-HU" dirty="0" err="1" smtClean="0"/>
              <a:t>µs</a:t>
            </a:r>
            <a:r>
              <a:rPr lang="hu-HU" dirty="0" smtClean="0"/>
              <a:t>/532 </a:t>
            </a:r>
            <a:r>
              <a:rPr lang="hu-HU" dirty="0" err="1"/>
              <a:t>µ</a:t>
            </a:r>
            <a:r>
              <a:rPr lang="hu-HU" dirty="0" err="1" smtClean="0"/>
              <a:t>s</a:t>
            </a:r>
            <a:r>
              <a:rPr lang="hu-HU" dirty="0" smtClean="0"/>
              <a:t> </a:t>
            </a:r>
            <a:r>
              <a:rPr lang="hu-HU" dirty="0"/>
              <a:t>ami kétszerese a </a:t>
            </a:r>
            <a:r>
              <a:rPr lang="hu-HU" dirty="0" err="1"/>
              <a:t>DVB-T-vel</a:t>
            </a:r>
            <a:r>
              <a:rPr lang="hu-HU" dirty="0"/>
              <a:t> elérhető védelmi intervallumnak</a:t>
            </a:r>
          </a:p>
          <a:p>
            <a:pPr marL="56295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endParaRPr lang="hu-HU" dirty="0"/>
          </a:p>
          <a:p>
            <a:pPr marL="84870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Az egy </a:t>
            </a:r>
            <a:r>
              <a:rPr lang="hu-HU" dirty="0" err="1"/>
              <a:t>SFN-ben</a:t>
            </a:r>
            <a:r>
              <a:rPr lang="hu-HU" dirty="0"/>
              <a:t> üzemelő adók távolabb helyezhetők el egymástól</a:t>
            </a:r>
          </a:p>
          <a:p>
            <a:pPr marL="39150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Csak </a:t>
            </a:r>
            <a:r>
              <a:rPr lang="hu-HU" dirty="0" err="1"/>
              <a:t>assignmentek</a:t>
            </a:r>
            <a:r>
              <a:rPr lang="hu-HU" dirty="0"/>
              <a:t> kerültek koordinációra</a:t>
            </a:r>
          </a:p>
          <a:p>
            <a:pPr marL="39150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A frekvencia kiosztás lehetőséget ad más hálózat variációk létrehozására 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985837"/>
              </p:ext>
            </p:extLst>
          </p:nvPr>
        </p:nvGraphicFramePr>
        <p:xfrm>
          <a:off x="103454" y="4725144"/>
          <a:ext cx="8745135" cy="143420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416435"/>
                <a:gridCol w="416435"/>
                <a:gridCol w="416435"/>
                <a:gridCol w="416435"/>
                <a:gridCol w="416435"/>
                <a:gridCol w="416435"/>
                <a:gridCol w="269869"/>
                <a:gridCol w="504056"/>
                <a:gridCol w="475380"/>
                <a:gridCol w="416435"/>
                <a:gridCol w="416435"/>
                <a:gridCol w="416435"/>
                <a:gridCol w="416435"/>
                <a:gridCol w="416435"/>
                <a:gridCol w="416435"/>
                <a:gridCol w="416435"/>
                <a:gridCol w="416435"/>
                <a:gridCol w="416435"/>
                <a:gridCol w="416435"/>
                <a:gridCol w="416435"/>
                <a:gridCol w="416435"/>
              </a:tblGrid>
              <a:tr h="279965"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 smtClean="0">
                          <a:effectLst/>
                        </a:rPr>
                        <a:t>Hálózat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SOP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GYO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VES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VAS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FEJ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KOM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BARTOL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ZALSOM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KISCSA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CSO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BEK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HAJ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SZ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C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HEV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NOG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PES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AGG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TOK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SZA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</a:tr>
              <a:tr h="197269"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1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33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35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35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33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27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31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hu-HU" sz="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36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36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35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35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38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</a:tr>
              <a:tr h="189499"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25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25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29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29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45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23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23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31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31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</a:tr>
              <a:tr h="189499"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32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42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32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43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26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32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28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22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22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32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24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48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</a:tr>
              <a:tr h="189499"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30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41</a:t>
                      </a:r>
                      <a:endParaRPr lang="hu-HU" sz="800" b="0" i="0" u="none" strike="noStrike">
                        <a:solidFill>
                          <a:srgbClr val="0D0D0D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37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31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25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26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41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29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30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39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39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41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45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</a:tr>
              <a:tr h="189499"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5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40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40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41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33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37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40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38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38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28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43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41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</a:tr>
              <a:tr h="198974"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6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22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22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47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42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42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34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34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</a:tr>
            </a:tbl>
          </a:graphicData>
        </a:graphic>
      </p:graphicFrame>
      <p:sp>
        <p:nvSpPr>
          <p:cNvPr id="2" name="Lefelé nyíl 1"/>
          <p:cNvSpPr/>
          <p:nvPr/>
        </p:nvSpPr>
        <p:spPr>
          <a:xfrm>
            <a:off x="3803941" y="3407579"/>
            <a:ext cx="45719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114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>
          <a:xfrm>
            <a:off x="2051720" y="19472"/>
            <a:ext cx="6495122" cy="5486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dirty="0"/>
              <a:t>Az elért eredmények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2. Hálózat variáció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222373" y="1268760"/>
            <a:ext cx="828092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 smtClean="0"/>
              <a:t>A koordinált frekvenciakészlet lehetőséget biztosít </a:t>
            </a:r>
            <a:r>
              <a:rPr lang="hu-HU" b="1" dirty="0" smtClean="0"/>
              <a:t>3 </a:t>
            </a:r>
            <a:r>
              <a:rPr lang="hu-HU" b="1" dirty="0"/>
              <a:t>DVB-T2 és 2 DVB-T </a:t>
            </a:r>
            <a:r>
              <a:rPr lang="hu-HU" dirty="0"/>
              <a:t>hálózat </a:t>
            </a:r>
            <a:r>
              <a:rPr lang="hu-HU" dirty="0" smtClean="0"/>
              <a:t>létrehozására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 smtClean="0"/>
              <a:t>Alkalmazandó rendszerparaméterek: </a:t>
            </a:r>
            <a:r>
              <a:rPr lang="hu-HU" b="1" dirty="0" smtClean="0"/>
              <a:t>64QAM</a:t>
            </a:r>
            <a:r>
              <a:rPr lang="hu-HU" b="1" dirty="0"/>
              <a:t>, IFFT= 16/32 K, GI=1/4 / </a:t>
            </a:r>
            <a:r>
              <a:rPr lang="hu-HU" b="1" dirty="0" smtClean="0"/>
              <a:t>19/128</a:t>
            </a:r>
            <a:endParaRPr lang="hu-HU" b="1" dirty="0"/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endParaRPr lang="hu-HU" dirty="0"/>
          </a:p>
        </p:txBody>
      </p:sp>
      <p:sp>
        <p:nvSpPr>
          <p:cNvPr id="10" name="Jobb oldali kapcsos zárójel 9"/>
          <p:cNvSpPr/>
          <p:nvPr/>
        </p:nvSpPr>
        <p:spPr>
          <a:xfrm>
            <a:off x="8374377" y="2827001"/>
            <a:ext cx="144016" cy="378027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1" name="Jobb oldali kapcsos zárójel 10"/>
          <p:cNvSpPr/>
          <p:nvPr/>
        </p:nvSpPr>
        <p:spPr>
          <a:xfrm>
            <a:off x="8359277" y="3304069"/>
            <a:ext cx="144016" cy="569937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8503293" y="3473621"/>
            <a:ext cx="611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DVB-T2</a:t>
            </a:r>
            <a:endParaRPr lang="hu-HU" sz="900" b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532440" y="2900599"/>
            <a:ext cx="6115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b="1" dirty="0" smtClean="0"/>
              <a:t>DVB-T</a:t>
            </a:r>
            <a:endParaRPr lang="hu-HU" sz="900" b="1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17917"/>
              </p:ext>
            </p:extLst>
          </p:nvPr>
        </p:nvGraphicFramePr>
        <p:xfrm>
          <a:off x="76611" y="2492896"/>
          <a:ext cx="8208921" cy="1469502"/>
        </p:xfrm>
        <a:graphic>
          <a:graphicData uri="http://schemas.openxmlformats.org/drawingml/2006/table">
            <a:tbl>
              <a:tblPr firstRow="1" firstCol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90901"/>
                <a:gridCol w="390901"/>
                <a:gridCol w="390901"/>
                <a:gridCol w="390901"/>
                <a:gridCol w="390901"/>
                <a:gridCol w="277743"/>
                <a:gridCol w="432048"/>
                <a:gridCol w="504056"/>
                <a:gridCol w="504056"/>
                <a:gridCol w="432048"/>
                <a:gridCol w="288032"/>
                <a:gridCol w="298324"/>
                <a:gridCol w="390901"/>
                <a:gridCol w="390901"/>
                <a:gridCol w="390901"/>
                <a:gridCol w="390901"/>
                <a:gridCol w="390901"/>
                <a:gridCol w="390901"/>
                <a:gridCol w="390901"/>
                <a:gridCol w="390901"/>
                <a:gridCol w="390901"/>
              </a:tblGrid>
              <a:tr h="2595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 smtClean="0">
                          <a:effectLst/>
                        </a:rPr>
                        <a:t>Hálózat</a:t>
                      </a:r>
                      <a:r>
                        <a:rPr lang="hu-HU" sz="700" u="none" strike="noStrike" dirty="0">
                          <a:effectLst/>
                        </a:rPr>
                        <a:t> 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SOP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GYO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VES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VAS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FEJ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KOM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BARTOL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ZALSOM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KISCSA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CSO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BEK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HAJ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SZ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C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HEV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NOG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PES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AGG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TOK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 dirty="0">
                          <a:effectLst/>
                        </a:rPr>
                        <a:t>SZA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</a:tr>
              <a:tr h="244315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A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33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46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46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33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30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26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47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24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28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22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22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32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36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36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36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36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41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45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43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41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4315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B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40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35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35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43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41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37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41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25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26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37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40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30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39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39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24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24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28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26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24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44315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C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32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42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32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40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32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32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33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33</a:t>
                      </a:r>
                      <a:endParaRPr lang="hu-HU" sz="7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38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44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38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38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35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35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38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</a:tr>
              <a:tr h="232679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D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25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25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29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29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solidFill>
                            <a:srgbClr val="FF0000"/>
                          </a:solidFill>
                          <a:effectLst/>
                        </a:rPr>
                        <a:t>45</a:t>
                      </a:r>
                      <a:endParaRPr lang="hu-HU" sz="7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45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23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23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46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hu-HU" sz="7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solidFill>
                            <a:srgbClr val="FF0000"/>
                          </a:solidFill>
                          <a:effectLst/>
                        </a:rPr>
                        <a:t>23</a:t>
                      </a:r>
                      <a:endParaRPr lang="hu-HU" sz="700" b="0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46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31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31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</a:tr>
              <a:tr h="244315"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E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22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effectLst/>
                        </a:rPr>
                        <a:t>22</a:t>
                      </a:r>
                      <a:endParaRPr lang="hu-H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31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27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31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41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29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34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34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34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>
                          <a:effectLst/>
                        </a:rPr>
                        <a:t>48</a:t>
                      </a:r>
                      <a:endParaRPr lang="hu-HU" sz="7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7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</a:t>
                      </a:r>
                      <a:endParaRPr lang="hu-HU" sz="7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</a:tr>
            </a:tbl>
          </a:graphicData>
        </a:graphic>
      </p:graphicFrame>
      <p:sp>
        <p:nvSpPr>
          <p:cNvPr id="15" name="Téglalap 14"/>
          <p:cNvSpPr/>
          <p:nvPr/>
        </p:nvSpPr>
        <p:spPr>
          <a:xfrm>
            <a:off x="179512" y="4221088"/>
            <a:ext cx="800312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75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A két DVB-T hálózat kapacitása szűkösen elég lehet (1,8 és 6 </a:t>
            </a:r>
            <a:r>
              <a:rPr lang="hu-HU" dirty="0" err="1"/>
              <a:t>Mbit</a:t>
            </a:r>
            <a:r>
              <a:rPr lang="hu-HU" dirty="0"/>
              <a:t>/s-es számolva) a közszolgálati műsorok és az szabadon fogható kereskedelmi műsor </a:t>
            </a:r>
            <a:r>
              <a:rPr lang="hu-HU" dirty="0" smtClean="0"/>
              <a:t>továbbítására</a:t>
            </a:r>
            <a:endParaRPr lang="hu-HU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4808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half" idx="11"/>
          </p:nvPr>
        </p:nvSpPr>
        <p:spPr>
          <a:xfrm>
            <a:off x="2051720" y="19472"/>
            <a:ext cx="6495122" cy="5486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dirty="0"/>
              <a:t>Az elért eredmények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r>
              <a:rPr lang="hu-HU" b="1" dirty="0" smtClean="0"/>
              <a:t>3. Hálózat variáció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>
            <a:off x="0" y="2780928"/>
            <a:ext cx="87484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150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b="1" dirty="0"/>
              <a:t>3/A variáció: </a:t>
            </a:r>
            <a:r>
              <a:rPr lang="hu-HU" sz="2000" dirty="0"/>
              <a:t>A 700 MHz alatt megmaradó 3 hálózat üzemeltetése </a:t>
            </a:r>
            <a:r>
              <a:rPr lang="hu-HU" sz="2000" b="1" dirty="0"/>
              <a:t>DVB-T </a:t>
            </a:r>
            <a:r>
              <a:rPr lang="hu-HU" sz="2000" dirty="0" smtClean="0"/>
              <a:t>rendszerrel</a:t>
            </a:r>
          </a:p>
          <a:p>
            <a:pPr marL="39150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endParaRPr lang="hu-HU" sz="2000" dirty="0"/>
          </a:p>
          <a:p>
            <a:pPr marL="39150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b="1" dirty="0" smtClean="0"/>
              <a:t>3/B variáció: </a:t>
            </a:r>
            <a:r>
              <a:rPr lang="hu-HU" sz="2000" dirty="0" smtClean="0"/>
              <a:t>DVB-T2-re </a:t>
            </a:r>
            <a:r>
              <a:rPr lang="hu-HU" sz="2000" dirty="0"/>
              <a:t>történő áttérés a 700 MHz alatt megmaradó hálózatokon</a:t>
            </a:r>
          </a:p>
          <a:p>
            <a:pPr marL="84870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/>
              <a:t>Magasabb állapotszámú moduláció alkalmazása (64QAM helyett 256 QAM), a kisebb SFN körzetek és a várhatóan alacsonyabb zavaró térerősség miatt </a:t>
            </a:r>
            <a:endParaRPr lang="hu-HU" sz="2000" dirty="0" smtClean="0"/>
          </a:p>
          <a:p>
            <a:pPr marL="84870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endParaRPr lang="hu-HU" sz="2000" dirty="0"/>
          </a:p>
          <a:p>
            <a:pPr marL="84870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/>
              <a:t>A jelenlegi 5 hálózat </a:t>
            </a:r>
            <a:r>
              <a:rPr lang="hu-HU" sz="2000" dirty="0" err="1"/>
              <a:t>összkapacitását</a:t>
            </a:r>
            <a:r>
              <a:rPr lang="hu-HU" sz="2000" dirty="0"/>
              <a:t> megközelítő átviteli </a:t>
            </a:r>
            <a:r>
              <a:rPr lang="hu-HU" sz="2000" dirty="0" smtClean="0"/>
              <a:t>kapacitást </a:t>
            </a:r>
            <a:r>
              <a:rPr lang="hu-HU" sz="2000" dirty="0"/>
              <a:t>lehet elérni</a:t>
            </a:r>
          </a:p>
          <a:p>
            <a:pPr marL="105750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endParaRPr lang="hu-HU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719497"/>
              </p:ext>
            </p:extLst>
          </p:nvPr>
        </p:nvGraphicFramePr>
        <p:xfrm>
          <a:off x="179512" y="1484784"/>
          <a:ext cx="8598093" cy="114797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09433"/>
                <a:gridCol w="409433"/>
                <a:gridCol w="409433"/>
                <a:gridCol w="409433"/>
                <a:gridCol w="409433"/>
                <a:gridCol w="409433"/>
                <a:gridCol w="308848"/>
                <a:gridCol w="510018"/>
                <a:gridCol w="498094"/>
                <a:gridCol w="432048"/>
                <a:gridCol w="432048"/>
                <a:gridCol w="275542"/>
                <a:gridCol w="409433"/>
                <a:gridCol w="409433"/>
                <a:gridCol w="409433"/>
                <a:gridCol w="409433"/>
                <a:gridCol w="409433"/>
                <a:gridCol w="409433"/>
                <a:gridCol w="409433"/>
                <a:gridCol w="409433"/>
                <a:gridCol w="409433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Hálózat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SOP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GYO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VES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VAS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FEJ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KOM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BARTOL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ZALSOM</a:t>
                      </a:r>
                      <a:endParaRPr lang="hu-H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KISCSA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CSO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BEK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HAJ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SZ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C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HEV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NOG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PES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AGG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TOK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SZA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</a:tr>
              <a:tr h="21810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A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42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42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46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30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26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32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41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45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23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23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46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38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38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45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43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</a:tr>
              <a:tr h="207715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B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40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35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35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32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29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29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37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24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25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26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41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32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30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39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39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24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24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31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31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24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</a:tr>
              <a:tr h="21810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C</a:t>
                      </a:r>
                      <a:endParaRPr lang="hu-H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33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800" u="none" strike="noStrike">
                          <a:effectLst/>
                        </a:rPr>
                        <a:t>22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22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33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43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41</a:t>
                      </a:r>
                      <a:endParaRPr lang="hu-HU" sz="800" b="0" i="0" u="none" strike="noStrike">
                        <a:solidFill>
                          <a:srgbClr val="0D0D0D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47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31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28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22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38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40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</a:t>
                      </a:r>
                      <a:endParaRPr lang="hu-HU" sz="8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44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46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34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>
                          <a:effectLst/>
                        </a:rPr>
                        <a:t>28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26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800" u="none" strike="noStrike" dirty="0">
                          <a:effectLst/>
                        </a:rPr>
                        <a:t>38</a:t>
                      </a:r>
                      <a:endParaRPr lang="hu-H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123" marR="6123" marT="612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62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0" y="980726"/>
            <a:ext cx="846043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500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/>
              <a:t>A tervezett magyar hálózatokhoz használható paraméterek:</a:t>
            </a:r>
          </a:p>
          <a:p>
            <a:pPr marL="848700" lvl="1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/>
              <a:t>64QAM, 16k IFFT, CR=3/4, GI=1/4 (</a:t>
            </a:r>
            <a:r>
              <a:rPr lang="hu-HU" sz="2000" dirty="0" err="1"/>
              <a:t>Emed</a:t>
            </a:r>
            <a:r>
              <a:rPr lang="hu-HU" sz="2000" dirty="0"/>
              <a:t>≈50 dB</a:t>
            </a:r>
            <a:r>
              <a:rPr lang="el-GR" sz="2000" dirty="0"/>
              <a:t>μ</a:t>
            </a:r>
            <a:r>
              <a:rPr lang="hu-HU" sz="2000" dirty="0"/>
              <a:t>V/m)</a:t>
            </a:r>
          </a:p>
          <a:p>
            <a:pPr marL="848700" lvl="1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/>
              <a:t>64QAM, 32k IFFT, CR=3/4, GI=19/128 (</a:t>
            </a:r>
            <a:r>
              <a:rPr lang="hu-HU" sz="2000" dirty="0" err="1"/>
              <a:t>Emed</a:t>
            </a:r>
            <a:r>
              <a:rPr lang="hu-HU" sz="2000" dirty="0"/>
              <a:t>≈50 dB</a:t>
            </a:r>
            <a:r>
              <a:rPr lang="el-GR" sz="2000" dirty="0"/>
              <a:t>μ</a:t>
            </a:r>
            <a:r>
              <a:rPr lang="hu-HU" sz="2000" dirty="0"/>
              <a:t>V/m)</a:t>
            </a:r>
          </a:p>
          <a:p>
            <a:pPr marL="391500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/>
              <a:t>Kisebb ellátottságot eredményező </a:t>
            </a:r>
            <a:r>
              <a:rPr lang="hu-HU" sz="2000" dirty="0" smtClean="0"/>
              <a:t>paraméterek vagy a GE06 </a:t>
            </a:r>
            <a:r>
              <a:rPr lang="hu-HU" sz="2000" dirty="0" err="1" smtClean="0"/>
              <a:t>os</a:t>
            </a:r>
            <a:r>
              <a:rPr lang="hu-HU" sz="2000" dirty="0" smtClean="0"/>
              <a:t> frekvenciákat felhasználó hálózatokhoz alkalmazható paraméterek:</a:t>
            </a:r>
            <a:endParaRPr lang="hu-HU" sz="2000" dirty="0"/>
          </a:p>
          <a:p>
            <a:pPr marL="848700" lvl="1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/>
              <a:t>256QAM, 32k IFFT, CR=2/3, GI=19/128 (</a:t>
            </a:r>
            <a:r>
              <a:rPr lang="hu-HU" sz="2000" dirty="0" err="1"/>
              <a:t>Emed</a:t>
            </a:r>
            <a:r>
              <a:rPr lang="hu-HU" sz="2000" dirty="0"/>
              <a:t>≈52 dB</a:t>
            </a:r>
            <a:r>
              <a:rPr lang="el-GR" sz="2000" dirty="0"/>
              <a:t>μ</a:t>
            </a:r>
            <a:r>
              <a:rPr lang="hu-HU" sz="2000" dirty="0"/>
              <a:t>V/m)</a:t>
            </a:r>
          </a:p>
          <a:p>
            <a:pPr marL="391500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/>
              <a:t>A felsorolt rendszerparaméterekkel és az előzőekben bemutatott hálózat kombinációkkal a következő összegzett kapacitások érhetőek el (</a:t>
            </a:r>
            <a:r>
              <a:rPr lang="hu-HU" sz="2000" dirty="0" err="1"/>
              <a:t>Mbit</a:t>
            </a:r>
            <a:r>
              <a:rPr lang="hu-HU" sz="2000" dirty="0"/>
              <a:t>/s):</a:t>
            </a:r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1428311"/>
              </p:ext>
            </p:extLst>
          </p:nvPr>
        </p:nvGraphicFramePr>
        <p:xfrm>
          <a:off x="1259632" y="4279065"/>
          <a:ext cx="6336704" cy="223224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584176"/>
                <a:gridCol w="1584176"/>
                <a:gridCol w="1584176"/>
                <a:gridCol w="1584176"/>
              </a:tblGrid>
              <a:tr h="445222"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u="none" strike="noStrike" dirty="0">
                          <a:effectLst/>
                        </a:rPr>
                        <a:t>Rendszerparaméterek</a:t>
                      </a:r>
                      <a:endParaRPr lang="hu-H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u="none" strike="noStrike" dirty="0">
                          <a:effectLst/>
                        </a:rPr>
                        <a:t>6 DVB-T2 hálózat</a:t>
                      </a:r>
                      <a:endParaRPr lang="hu-H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u="none" strike="noStrike">
                          <a:effectLst/>
                        </a:rPr>
                        <a:t>3 DVB-T2 + 2 DVB-T</a:t>
                      </a:r>
                      <a:endParaRPr lang="hu-HU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u="none" strike="noStrike" dirty="0">
                          <a:effectLst/>
                        </a:rPr>
                        <a:t>3 DVB-T2</a:t>
                      </a:r>
                      <a:endParaRPr lang="hu-H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</a:tr>
              <a:tr h="595675"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u="none" strike="noStrike" dirty="0">
                          <a:effectLst/>
                        </a:rPr>
                        <a:t>64QAM, 16k IFFT, CR=3/4, GI=1/4</a:t>
                      </a:r>
                      <a:endParaRPr lang="nb-NO" sz="1100" b="1" i="0" u="none" strike="noStrike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u="none" strike="noStrike">
                          <a:effectLst/>
                        </a:rPr>
                        <a:t>148,5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u="none" strike="noStrike">
                          <a:effectLst/>
                        </a:rPr>
                        <a:t>119,03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u="none" strike="noStrike">
                          <a:effectLst/>
                        </a:rPr>
                        <a:t>X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</a:tr>
              <a:tr h="595675"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u="none" strike="noStrike">
                          <a:effectLst/>
                        </a:rPr>
                        <a:t>64QAM, 32k IFFT, CR=3/4, GI=19/128</a:t>
                      </a:r>
                      <a:endParaRPr lang="nb-NO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u="none" strike="noStrike">
                          <a:effectLst/>
                        </a:rPr>
                        <a:t>161,64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u="none" strike="noStrike">
                          <a:effectLst/>
                        </a:rPr>
                        <a:t>125,6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u="none" strike="noStrike">
                          <a:effectLst/>
                        </a:rPr>
                        <a:t>X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</a:tr>
              <a:tr h="595675">
                <a:tc>
                  <a:txBody>
                    <a:bodyPr/>
                    <a:lstStyle/>
                    <a:p>
                      <a:pPr algn="ctr" rtl="0" fontAlgn="b"/>
                      <a:r>
                        <a:rPr lang="nb-NO" sz="1100" u="none" strike="noStrike">
                          <a:effectLst/>
                        </a:rPr>
                        <a:t>256QAM, 32k IFFT, CR=2/3, GI=19/128</a:t>
                      </a:r>
                      <a:endParaRPr lang="nb-NO" sz="1100" b="1" i="0" u="none" strike="noStrike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u="none" strike="noStrike">
                          <a:effectLst/>
                        </a:rPr>
                        <a:t>191,88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u="none" strike="noStrike">
                          <a:effectLst/>
                        </a:rPr>
                        <a:t>140,72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100" u="none" strike="noStrike" dirty="0">
                          <a:effectLst/>
                        </a:rPr>
                        <a:t>110</a:t>
                      </a:r>
                      <a:endParaRPr lang="hu-H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226" marR="6226" marT="6226" marB="0" anchor="ctr"/>
                </a:tc>
              </a:tr>
            </a:tbl>
          </a:graphicData>
        </a:graphic>
      </p:graphicFrame>
      <p:sp>
        <p:nvSpPr>
          <p:cNvPr id="10" name="Text Placeholder 8"/>
          <p:cNvSpPr>
            <a:spLocks noGrp="1"/>
          </p:cNvSpPr>
          <p:nvPr>
            <p:ph type="body" sz="half" idx="11"/>
          </p:nvPr>
        </p:nvSpPr>
        <p:spPr>
          <a:xfrm>
            <a:off x="2051720" y="19472"/>
            <a:ext cx="6495122" cy="5486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dirty="0"/>
              <a:t>Az elért eredmények</a:t>
            </a:r>
          </a:p>
        </p:txBody>
      </p:sp>
      <p:sp>
        <p:nvSpPr>
          <p:cNvPr id="11" name="Szöveg helye 2"/>
          <p:cNvSpPr>
            <a:spLocks noGrp="1"/>
          </p:cNvSpPr>
          <p:nvPr>
            <p:ph type="body" sz="half" idx="10"/>
          </p:nvPr>
        </p:nvSpPr>
        <p:spPr>
          <a:xfrm>
            <a:off x="2051720" y="562392"/>
            <a:ext cx="6495122" cy="288032"/>
          </a:xfrm>
        </p:spPr>
        <p:txBody>
          <a:bodyPr>
            <a:normAutofit/>
          </a:bodyPr>
          <a:lstStyle/>
          <a:p>
            <a:r>
              <a:rPr lang="hu-HU" b="1" dirty="0" smtClean="0"/>
              <a:t>Kapacitás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661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half" idx="11"/>
          </p:nvPr>
        </p:nvSpPr>
        <p:spPr>
          <a:xfrm>
            <a:off x="2051720" y="19472"/>
            <a:ext cx="6495122" cy="54868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1556792"/>
            <a:ext cx="9036496" cy="322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500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 smtClean="0"/>
              <a:t>Az új terv alkalmas a sáv csökkenés miatti kapacitáscsökkenés kompenzálására</a:t>
            </a:r>
          </a:p>
          <a:p>
            <a:pPr marL="391500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endParaRPr lang="hu-HU" sz="2000" dirty="0" smtClean="0"/>
          </a:p>
          <a:p>
            <a:pPr marL="391500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 smtClean="0"/>
              <a:t>A koordinált frekvenciakészlet rugalmasan felhasználható különböző hálózatvariánsok kiépítésére</a:t>
            </a:r>
          </a:p>
          <a:p>
            <a:pPr marL="391500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endParaRPr lang="hu-HU" sz="2000" dirty="0" smtClean="0"/>
          </a:p>
          <a:p>
            <a:pPr marL="391500" indent="-180000">
              <a:lnSpc>
                <a:spcPts val="2200"/>
              </a:lnSpc>
              <a:spcBef>
                <a:spcPts val="600"/>
              </a:spcBef>
              <a:buClr>
                <a:srgbClr val="8C2578"/>
              </a:buClr>
              <a:buFont typeface="Arial" pitchFamily="34" charset="0"/>
              <a:buChar char="•"/>
            </a:pPr>
            <a:r>
              <a:rPr lang="hu-HU" sz="2000" dirty="0" smtClean="0"/>
              <a:t>A Hatóság a 2020. szeptember 5. utáni időszakra vonatkozó országos DTT  pályázatban az elérhető kapacitást, az ellátottságot és a vevőeszköz ellátottságot is szem előtt tartva fogja meghatározni a megpályázható hálózatokat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41454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71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196753"/>
            <a:ext cx="8496944" cy="4673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8C2578"/>
                </a:solidFill>
              </a:rPr>
              <a:t>WRC- 12 </a:t>
            </a:r>
            <a:r>
              <a:rPr lang="hu-HU" sz="2400" dirty="0" err="1">
                <a:solidFill>
                  <a:srgbClr val="8C2578"/>
                </a:solidFill>
              </a:rPr>
              <a:t>Rádiótávközlési</a:t>
            </a:r>
            <a:r>
              <a:rPr lang="hu-HU" sz="2400" dirty="0">
                <a:solidFill>
                  <a:srgbClr val="8C2578"/>
                </a:solidFill>
              </a:rPr>
              <a:t> Világértekezlet: </a:t>
            </a:r>
            <a:endParaRPr lang="hu-HU" sz="2400" dirty="0" smtClean="0">
              <a:solidFill>
                <a:srgbClr val="8C2578"/>
              </a:solidFill>
            </a:endParaRP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 marL="54000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Elfogadta a Res.232 (COM5/10) Határozatot, amely a 694-790 MHz sáv mobil célú használatának vizsgálatát célozza meg</a:t>
            </a:r>
            <a:r>
              <a:rPr lang="hu-HU" dirty="0" smtClean="0"/>
              <a:t>.</a:t>
            </a:r>
          </a:p>
          <a:p>
            <a:pPr marL="54000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endParaRPr lang="hu-HU" dirty="0"/>
          </a:p>
          <a:p>
            <a:pPr marL="54000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 A Határozat egyértelműen kimondja, hogy a sávot a következő WRC után a műsorszórás mellett mobil szolgálat számára is lehetővé kell tenni elsődleges jelleggel</a:t>
            </a:r>
            <a:r>
              <a:rPr lang="hu-HU" dirty="0" smtClean="0"/>
              <a:t>.</a:t>
            </a:r>
          </a:p>
          <a:p>
            <a:pPr marL="360000" lvl="1">
              <a:lnSpc>
                <a:spcPts val="2200"/>
              </a:lnSpc>
              <a:buClr>
                <a:srgbClr val="8C2578"/>
              </a:buClr>
            </a:pPr>
            <a:endParaRPr lang="hu-HU" dirty="0"/>
          </a:p>
          <a:p>
            <a:pPr marL="54000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Következmény: TV műsorszórás sávja szűkül (multiplexek száma </a:t>
            </a:r>
            <a:r>
              <a:rPr lang="hu-HU" dirty="0" smtClean="0"/>
              <a:t>csökken)</a:t>
            </a:r>
          </a:p>
          <a:p>
            <a:pPr marL="54000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endParaRPr lang="hu-HU" dirty="0"/>
          </a:p>
          <a:p>
            <a:pPr marL="540000" lvl="1" indent="-180000">
              <a:lnSpc>
                <a:spcPts val="2200"/>
              </a:lnSpc>
              <a:buClr>
                <a:srgbClr val="8C2578"/>
              </a:buClr>
              <a:buFont typeface="Arial" pitchFamily="34" charset="0"/>
              <a:buChar char="•"/>
            </a:pPr>
            <a:r>
              <a:rPr lang="hu-HU" dirty="0"/>
              <a:t>WRC-15 </a:t>
            </a:r>
            <a:r>
              <a:rPr lang="hu-HU" dirty="0" err="1"/>
              <a:t>Rádiótávközlési</a:t>
            </a:r>
            <a:r>
              <a:rPr lang="hu-HU" dirty="0"/>
              <a:t> </a:t>
            </a:r>
            <a:r>
              <a:rPr lang="hu-HU" dirty="0" smtClean="0"/>
              <a:t>Világértekezlet: </a:t>
            </a:r>
            <a:r>
              <a:rPr lang="hu-HU" b="1" dirty="0"/>
              <a:t>694- 790 MHz sáv mobil célra is használható, műszaki feltételek elfogadva</a:t>
            </a:r>
          </a:p>
          <a:p>
            <a:endParaRPr lang="hu-H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hu-H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2051720" y="548680"/>
            <a:ext cx="6495122" cy="288032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hu-HU" sz="2000" b="1" dirty="0" smtClean="0">
                <a:solidFill>
                  <a:srgbClr val="43515A"/>
                </a:solidFill>
                <a:latin typeface="+mj-lt"/>
                <a:ea typeface="+mj-ea"/>
                <a:cs typeface="+mj-cs"/>
              </a:rPr>
              <a:t>WRC-12, WRC- 15</a:t>
            </a:r>
            <a:endParaRPr lang="hu-HU" sz="2000" b="1" dirty="0">
              <a:solidFill>
                <a:srgbClr val="43515A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2051720" y="259750"/>
            <a:ext cx="6495122" cy="548680"/>
          </a:xfrm>
          <a:prstGeom prst="rect">
            <a:avLst/>
          </a:prstGeom>
        </p:spPr>
        <p:txBody>
          <a:bodyPr/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hu-HU" sz="2000" dirty="0">
                <a:solidFill>
                  <a:srgbClr val="43515A"/>
                </a:solidFill>
                <a:latin typeface="+mj-lt"/>
                <a:ea typeface="+mj-ea"/>
                <a:cs typeface="+mj-cs"/>
              </a:rPr>
              <a:t>A sávcsökkenés hatása</a:t>
            </a:r>
          </a:p>
        </p:txBody>
      </p:sp>
    </p:spTree>
    <p:extLst>
      <p:ext uri="{BB962C8B-B14F-4D97-AF65-F5344CB8AC3E}">
        <p14:creationId xmlns:p14="http://schemas.microsoft.com/office/powerpoint/2010/main" val="105963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2204864"/>
            <a:ext cx="8229600" cy="3672408"/>
          </a:xfrm>
        </p:spPr>
        <p:txBody>
          <a:bodyPr/>
          <a:lstStyle/>
          <a:p>
            <a:r>
              <a:rPr lang="hu-HU" sz="1800" b="1" dirty="0" smtClean="0"/>
              <a:t>1. cikk: </a:t>
            </a:r>
          </a:p>
          <a:p>
            <a:pPr lvl="1"/>
            <a:r>
              <a:rPr lang="hu-HU" sz="1800" dirty="0" smtClean="0"/>
              <a:t>A </a:t>
            </a:r>
            <a:r>
              <a:rPr lang="hu-HU" sz="1800" dirty="0"/>
              <a:t>tagállamok </a:t>
            </a:r>
            <a:r>
              <a:rPr lang="hu-HU" sz="1800" b="1" dirty="0"/>
              <a:t>2020. június 30-ig </a:t>
            </a:r>
            <a:r>
              <a:rPr lang="hu-HU" sz="1800" dirty="0"/>
              <a:t>lehetővé teszik a vezeték nélküli szélessávú elektronikus hírközlési szolgáltatások nyújtására alkalmas földfelszíni rendszerek számára a 694–790 MHz-es („700 MHz-es”) </a:t>
            </a:r>
            <a:r>
              <a:rPr lang="hu-HU" sz="1800" dirty="0" smtClean="0"/>
              <a:t>frekvenciasáv használatát.</a:t>
            </a:r>
          </a:p>
          <a:p>
            <a:pPr lvl="1"/>
            <a:endParaRPr lang="hu-HU" sz="1800" dirty="0" smtClean="0"/>
          </a:p>
          <a:p>
            <a:pPr lvl="1"/>
            <a:r>
              <a:rPr lang="hu-HU" sz="1800" dirty="0" smtClean="0"/>
              <a:t>tagállamok </a:t>
            </a:r>
            <a:r>
              <a:rPr lang="hu-HU" sz="1800" b="1" dirty="0"/>
              <a:t>2017. december 31-ig </a:t>
            </a:r>
            <a:r>
              <a:rPr lang="hu-HU" sz="1800" dirty="0"/>
              <a:t>valamennyi szükséges, határokon átnyúló </a:t>
            </a:r>
            <a:r>
              <a:rPr lang="hu-HU" sz="1800" b="1" dirty="0"/>
              <a:t>frekvenciakoordinációs</a:t>
            </a:r>
            <a:r>
              <a:rPr lang="hu-HU" sz="1800" dirty="0"/>
              <a:t> </a:t>
            </a:r>
            <a:r>
              <a:rPr lang="hu-HU" sz="1800" b="1" dirty="0"/>
              <a:t>megállapodást </a:t>
            </a:r>
            <a:r>
              <a:rPr lang="hu-HU" sz="1800" b="1" dirty="0" smtClean="0"/>
              <a:t>megkötnek</a:t>
            </a:r>
          </a:p>
          <a:p>
            <a:pPr lvl="1"/>
            <a:endParaRPr lang="hu-HU" sz="1800" b="1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9552" y="1196752"/>
            <a:ext cx="8219256" cy="101947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8C2578"/>
                </a:solidFill>
              </a:rPr>
              <a:t>AZ </a:t>
            </a:r>
            <a:r>
              <a:rPr lang="hu-HU" dirty="0">
                <a:solidFill>
                  <a:srgbClr val="8C2578"/>
                </a:solidFill>
              </a:rPr>
              <a:t>EURÓPAI PARLAMENT ÉS A TANÁCS (EU) 2017/899 HATÁROZATA </a:t>
            </a:r>
            <a:r>
              <a:rPr lang="hu-HU" dirty="0" smtClean="0">
                <a:solidFill>
                  <a:srgbClr val="8C2578"/>
                </a:solidFill>
              </a:rPr>
              <a:t>a </a:t>
            </a:r>
            <a:r>
              <a:rPr lang="hu-HU" dirty="0">
                <a:solidFill>
                  <a:srgbClr val="8C2578"/>
                </a:solidFill>
              </a:rPr>
              <a:t>470–790 MHz frekvenciasáv Unión belüli használatáról </a:t>
            </a:r>
            <a:endParaRPr lang="en-US" dirty="0">
              <a:solidFill>
                <a:srgbClr val="8C2578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/>
          <a:lstStyle/>
          <a:p>
            <a:r>
              <a:rPr lang="hu-HU" b="1" dirty="0" smtClean="0"/>
              <a:t>(EU) </a:t>
            </a:r>
            <a:r>
              <a:rPr lang="hu-HU" b="1" dirty="0" err="1" smtClean="0"/>
              <a:t>Decision</a:t>
            </a:r>
            <a:r>
              <a:rPr lang="hu-HU" b="1" dirty="0" smtClean="0"/>
              <a:t> 2017/899 </a:t>
            </a:r>
            <a:endParaRPr lang="hu-H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hu-HU" dirty="0"/>
              <a:t>A sávcsökkenés hatása</a:t>
            </a:r>
          </a:p>
        </p:txBody>
      </p:sp>
    </p:spTree>
    <p:extLst>
      <p:ext uri="{BB962C8B-B14F-4D97-AF65-F5344CB8AC3E}">
        <p14:creationId xmlns:p14="http://schemas.microsoft.com/office/powerpoint/2010/main" val="263536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3672408"/>
          </a:xfrm>
        </p:spPr>
        <p:txBody>
          <a:bodyPr/>
          <a:lstStyle/>
          <a:p>
            <a:r>
              <a:rPr lang="hu-HU" sz="1800" b="1" dirty="0"/>
              <a:t>4. cikk:</a:t>
            </a:r>
          </a:p>
          <a:p>
            <a:pPr lvl="1"/>
            <a:r>
              <a:rPr lang="hu-HU" sz="1800" dirty="0"/>
              <a:t>A nemzeti igények alapján, ugyanakkor figyelembe véve a technológiasemlegesség elvét is, a tagállamok legalább </a:t>
            </a:r>
            <a:r>
              <a:rPr lang="hu-HU" sz="1800" b="1" dirty="0"/>
              <a:t>2030-ig biztosítják, hogy a 470–694 MHz-es </a:t>
            </a:r>
            <a:r>
              <a:rPr lang="hu-HU" sz="1800" dirty="0"/>
              <a:t>(„700 MHz-es frekvenciatartomány alatti”) frekvenciasáv rendelkezésre álljon a </a:t>
            </a:r>
            <a:r>
              <a:rPr lang="hu-HU" sz="1800" b="1" dirty="0"/>
              <a:t>földfelszíni műsorszóró szolgáltatások nyújtása.</a:t>
            </a:r>
          </a:p>
          <a:p>
            <a:endParaRPr lang="hu-HU" dirty="0" smtClean="0"/>
          </a:p>
          <a:p>
            <a:r>
              <a:rPr lang="hu-HU" b="1" dirty="0" smtClean="0"/>
              <a:t>5. cikk:</a:t>
            </a:r>
          </a:p>
          <a:p>
            <a:pPr lvl="1"/>
            <a:r>
              <a:rPr lang="hu-HU" dirty="0" smtClean="0"/>
              <a:t>tagállamok a lehető leghamarabb, de </a:t>
            </a:r>
            <a:r>
              <a:rPr lang="hu-HU" b="1" dirty="0" smtClean="0"/>
              <a:t>legkésőbb 2018. június 30-ig </a:t>
            </a:r>
            <a:r>
              <a:rPr lang="hu-HU" dirty="0" smtClean="0"/>
              <a:t>elfogadják és nyilvánosságra hozzák nemzeti tervüket és menetrendjüket („nemzeti ütemterv”) 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1560" y="1556792"/>
            <a:ext cx="8219256" cy="101947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8C2578"/>
                </a:solidFill>
              </a:rPr>
              <a:t>AZ </a:t>
            </a:r>
            <a:r>
              <a:rPr lang="hu-HU" dirty="0">
                <a:solidFill>
                  <a:srgbClr val="8C2578"/>
                </a:solidFill>
              </a:rPr>
              <a:t>EURÓPAI PARLAMENT ÉS A TANÁCS (EU) 2017/899 HATÁROZATA </a:t>
            </a:r>
            <a:r>
              <a:rPr lang="hu-HU" dirty="0" smtClean="0">
                <a:solidFill>
                  <a:srgbClr val="8C2578"/>
                </a:solidFill>
              </a:rPr>
              <a:t>a </a:t>
            </a:r>
            <a:r>
              <a:rPr lang="hu-HU" dirty="0">
                <a:solidFill>
                  <a:srgbClr val="8C2578"/>
                </a:solidFill>
              </a:rPr>
              <a:t>470–790 MHz frekvenciasáv Unión belüli használatáról </a:t>
            </a:r>
            <a:endParaRPr lang="hu-HU" dirty="0" smtClean="0">
              <a:solidFill>
                <a:srgbClr val="8C2578"/>
              </a:solidFill>
            </a:endParaRPr>
          </a:p>
          <a:p>
            <a:endParaRPr lang="hu-HU" dirty="0" smtClean="0">
              <a:solidFill>
                <a:srgbClr val="8C2578"/>
              </a:solidFill>
            </a:endParaRPr>
          </a:p>
          <a:p>
            <a:endParaRPr lang="hu-HU" dirty="0">
              <a:solidFill>
                <a:srgbClr val="8C2578"/>
              </a:solidFill>
            </a:endParaRPr>
          </a:p>
          <a:p>
            <a:endParaRPr lang="en-US" dirty="0">
              <a:solidFill>
                <a:srgbClr val="8C2578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/>
          <a:lstStyle/>
          <a:p>
            <a:r>
              <a:rPr lang="hu-HU" b="1" dirty="0" smtClean="0"/>
              <a:t>(EU) </a:t>
            </a:r>
            <a:r>
              <a:rPr lang="hu-HU" b="1" dirty="0" err="1" smtClean="0"/>
              <a:t>Decision</a:t>
            </a:r>
            <a:r>
              <a:rPr lang="hu-HU" b="1" dirty="0" smtClean="0"/>
              <a:t> 2017/899 </a:t>
            </a:r>
            <a:endParaRPr lang="hu-H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hu-HU" dirty="0"/>
              <a:t>A sávcsökkenés hatása</a:t>
            </a:r>
          </a:p>
        </p:txBody>
      </p:sp>
    </p:spTree>
    <p:extLst>
      <p:ext uri="{BB962C8B-B14F-4D97-AF65-F5344CB8AC3E}">
        <p14:creationId xmlns:p14="http://schemas.microsoft.com/office/powerpoint/2010/main" val="34413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3672408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1560" y="1052736"/>
            <a:ext cx="8219256" cy="101947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8C2578"/>
                </a:solidFill>
              </a:rPr>
              <a:t>A GE06 után rendelkezésre álló frekvenciasáv 392 MHz-ről 224 MHz-re csökken</a:t>
            </a:r>
            <a:endParaRPr lang="en-US" dirty="0">
              <a:solidFill>
                <a:srgbClr val="8C2578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/>
          <a:lstStyle/>
          <a:p>
            <a:r>
              <a:rPr lang="hu-HU" b="1" dirty="0" smtClean="0"/>
              <a:t>Sáv csökkenés</a:t>
            </a:r>
            <a:endParaRPr lang="hu-H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hu-HU" dirty="0"/>
              <a:t>A sávcsökkenés hatása</a:t>
            </a:r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214363"/>
              </p:ext>
            </p:extLst>
          </p:nvPr>
        </p:nvGraphicFramePr>
        <p:xfrm>
          <a:off x="1403648" y="2204864"/>
          <a:ext cx="6048672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81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3789040"/>
            <a:ext cx="8229600" cy="3672408"/>
          </a:xfrm>
        </p:spPr>
        <p:txBody>
          <a:bodyPr/>
          <a:lstStyle/>
          <a:p>
            <a:pPr marL="742950" lvl="1" indent="-285750"/>
            <a:r>
              <a:rPr lang="hu-HU" b="1" dirty="0"/>
              <a:t>3 országos hálózat hozható létre </a:t>
            </a:r>
            <a:endParaRPr lang="hu-HU" b="1" dirty="0" smtClean="0"/>
          </a:p>
          <a:p>
            <a:pPr marL="742950" lvl="1" indent="-285750"/>
            <a:endParaRPr lang="hu-HU" b="1" dirty="0" smtClean="0"/>
          </a:p>
          <a:p>
            <a:pPr marL="742950" lvl="1" indent="-285750"/>
            <a:r>
              <a:rPr lang="hu-HU" dirty="0" smtClean="0"/>
              <a:t>A </a:t>
            </a:r>
            <a:r>
              <a:rPr lang="hu-HU" dirty="0"/>
              <a:t>frekvenciák nem oszthatók ki szabadon az egyes hálózatokban, mivel figyelembe kell venni az egy frekvencián üzemelő adókból felépülő hálózatok </a:t>
            </a:r>
            <a:r>
              <a:rPr lang="hu-HU" dirty="0" smtClean="0"/>
              <a:t>illeszkedésére</a:t>
            </a:r>
          </a:p>
          <a:p>
            <a:pPr marL="742950" lvl="1" indent="-285750"/>
            <a:endParaRPr lang="hu-HU" dirty="0"/>
          </a:p>
          <a:p>
            <a:pPr marL="742950" lvl="1" indent="-285750"/>
            <a:r>
              <a:rPr lang="hu-HU" dirty="0"/>
              <a:t>Emiatt vannak nem használható frekvenciák a megmaradó frekvenciakészletben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1560" y="1052736"/>
            <a:ext cx="8219256" cy="1019471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8C2578"/>
                </a:solidFill>
              </a:rPr>
              <a:t>Magyar koordinált </a:t>
            </a:r>
            <a:r>
              <a:rPr lang="hu-HU" dirty="0">
                <a:solidFill>
                  <a:srgbClr val="8C2578"/>
                </a:solidFill>
              </a:rPr>
              <a:t>(GE06) csatornák eloszlása 700  MHz kiürítése után:</a:t>
            </a:r>
          </a:p>
          <a:p>
            <a:endParaRPr lang="en-US" dirty="0">
              <a:solidFill>
                <a:srgbClr val="8C2578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/>
          <a:lstStyle/>
          <a:p>
            <a:r>
              <a:rPr lang="hu-HU" b="1" dirty="0" smtClean="0"/>
              <a:t>Kapacitás csökkenés</a:t>
            </a:r>
            <a:endParaRPr lang="hu-H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hu-HU" dirty="0"/>
              <a:t>A sávcsökkenés hatása</a:t>
            </a:r>
          </a:p>
        </p:txBody>
      </p:sp>
      <p:graphicFrame>
        <p:nvGraphicFramePr>
          <p:cNvPr id="8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898481"/>
              </p:ext>
            </p:extLst>
          </p:nvPr>
        </p:nvGraphicFramePr>
        <p:xfrm>
          <a:off x="-22820" y="1556792"/>
          <a:ext cx="9144000" cy="2152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7584"/>
                <a:gridCol w="390323"/>
                <a:gridCol w="406294"/>
                <a:gridCol w="380110"/>
                <a:gridCol w="384961"/>
                <a:gridCol w="359748"/>
                <a:gridCol w="419868"/>
                <a:gridCol w="638044"/>
                <a:gridCol w="645801"/>
                <a:gridCol w="591499"/>
                <a:gridCol w="399504"/>
                <a:gridCol w="392716"/>
                <a:gridCol w="380110"/>
                <a:gridCol w="292840"/>
                <a:gridCol w="273445"/>
                <a:gridCol w="384961"/>
                <a:gridCol w="412111"/>
                <a:gridCol w="380110"/>
                <a:gridCol w="412111"/>
                <a:gridCol w="392716"/>
                <a:gridCol w="379144"/>
              </a:tblGrid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effectLst/>
                        </a:rPr>
                        <a:t>Hálózat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SOP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GYO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VES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VAS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FEJ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KOM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BARTOL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ZALSOM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KISCSA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CSO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BEK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HAJ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SZ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C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HEV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NOG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PES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AGG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TOK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SZA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1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42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42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22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38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30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26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32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24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45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23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23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46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36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36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36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38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38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45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43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38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40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46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46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32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40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41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37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41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42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26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38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32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30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39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39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24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24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31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31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41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33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35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35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33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29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29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47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31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25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22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22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29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hu-HU" sz="1000" dirty="0">
                        <a:solidFill>
                          <a:srgbClr val="FF0000"/>
                        </a:solidFill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34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44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46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34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48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26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34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25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25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43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28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31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41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40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35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35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24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5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33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37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28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1752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6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27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  <a:tr h="750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Nem használható csatornák*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32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22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00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36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41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</a:rPr>
                        <a:t> </a:t>
                      </a:r>
                      <a:endParaRPr lang="hu-HU" sz="10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44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192" y="1484784"/>
            <a:ext cx="8229600" cy="1152128"/>
          </a:xfrm>
        </p:spPr>
        <p:txBody>
          <a:bodyPr/>
          <a:lstStyle/>
          <a:p>
            <a:pPr marL="285750" indent="-285750"/>
            <a:r>
              <a:rPr lang="hu-HU" dirty="0"/>
              <a:t>Jelenlegi 5 DVB-T hálózat </a:t>
            </a:r>
            <a:r>
              <a:rPr lang="hu-HU" dirty="0" smtClean="0"/>
              <a:t>összegzett bitsebessége: </a:t>
            </a:r>
            <a:r>
              <a:rPr lang="hu-HU" dirty="0">
                <a:solidFill>
                  <a:prstClr val="black"/>
                </a:solidFill>
              </a:rPr>
              <a:t>22,39 </a:t>
            </a:r>
            <a:r>
              <a:rPr lang="hu-HU" dirty="0" err="1">
                <a:solidFill>
                  <a:prstClr val="black"/>
                </a:solidFill>
              </a:rPr>
              <a:t>Mbit</a:t>
            </a:r>
            <a:r>
              <a:rPr lang="hu-HU" dirty="0">
                <a:solidFill>
                  <a:prstClr val="black"/>
                </a:solidFill>
              </a:rPr>
              <a:t>/s * 5=</a:t>
            </a:r>
            <a:r>
              <a:rPr lang="hu-HU" b="1" dirty="0">
                <a:solidFill>
                  <a:prstClr val="black"/>
                </a:solidFill>
              </a:rPr>
              <a:t>111,95 </a:t>
            </a:r>
            <a:r>
              <a:rPr lang="hu-HU" b="1" dirty="0" err="1">
                <a:solidFill>
                  <a:prstClr val="black"/>
                </a:solidFill>
              </a:rPr>
              <a:t>Mbit</a:t>
            </a:r>
            <a:r>
              <a:rPr lang="hu-HU" b="1" dirty="0">
                <a:solidFill>
                  <a:prstClr val="black"/>
                </a:solidFill>
              </a:rPr>
              <a:t>/s</a:t>
            </a:r>
          </a:p>
          <a:p>
            <a:pPr marL="285750" indent="-285750"/>
            <a:r>
              <a:rPr lang="hu-HU" dirty="0">
                <a:solidFill>
                  <a:prstClr val="black"/>
                </a:solidFill>
              </a:rPr>
              <a:t>A maradék 3 hálózat </a:t>
            </a:r>
            <a:r>
              <a:rPr lang="hu-HU" dirty="0"/>
              <a:t>összegzett </a:t>
            </a:r>
            <a:r>
              <a:rPr lang="hu-HU" dirty="0" smtClean="0"/>
              <a:t>bitsebessége</a:t>
            </a:r>
            <a:r>
              <a:rPr lang="hu-HU" dirty="0" smtClean="0">
                <a:solidFill>
                  <a:prstClr val="black"/>
                </a:solidFill>
              </a:rPr>
              <a:t>: </a:t>
            </a:r>
            <a:r>
              <a:rPr lang="hu-HU" dirty="0">
                <a:solidFill>
                  <a:prstClr val="black"/>
                </a:solidFill>
              </a:rPr>
              <a:t>22,39 </a:t>
            </a:r>
            <a:r>
              <a:rPr lang="hu-HU" dirty="0" err="1">
                <a:solidFill>
                  <a:prstClr val="black"/>
                </a:solidFill>
              </a:rPr>
              <a:t>Mbit</a:t>
            </a:r>
            <a:r>
              <a:rPr lang="hu-HU" dirty="0">
                <a:solidFill>
                  <a:prstClr val="black"/>
                </a:solidFill>
              </a:rPr>
              <a:t>/s * 3=</a:t>
            </a:r>
            <a:r>
              <a:rPr lang="hu-HU" b="1" dirty="0">
                <a:solidFill>
                  <a:prstClr val="black"/>
                </a:solidFill>
              </a:rPr>
              <a:t>67.17 </a:t>
            </a:r>
            <a:r>
              <a:rPr lang="hu-HU" b="1" dirty="0" err="1">
                <a:solidFill>
                  <a:prstClr val="black"/>
                </a:solidFill>
              </a:rPr>
              <a:t>Mbit</a:t>
            </a:r>
            <a:r>
              <a:rPr lang="hu-HU" b="1" dirty="0">
                <a:solidFill>
                  <a:prstClr val="black"/>
                </a:solidFill>
              </a:rPr>
              <a:t>/s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1560" y="1052737"/>
            <a:ext cx="8219256" cy="648072"/>
          </a:xfrm>
        </p:spPr>
        <p:txBody>
          <a:bodyPr>
            <a:normAutofit fontScale="92500"/>
          </a:bodyPr>
          <a:lstStyle/>
          <a:p>
            <a:r>
              <a:rPr lang="hu-HU" dirty="0" smtClean="0">
                <a:solidFill>
                  <a:srgbClr val="8C2578"/>
                </a:solidFill>
              </a:rPr>
              <a:t>A hálózatok számának csökkenése az átviteli kapacitás csökkenésével jár</a:t>
            </a:r>
            <a:endParaRPr lang="en-US" dirty="0">
              <a:solidFill>
                <a:srgbClr val="8C2578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0"/>
          </p:nvPr>
        </p:nvSpPr>
        <p:spPr>
          <a:xfrm>
            <a:off x="2051720" y="548680"/>
            <a:ext cx="6495122" cy="288032"/>
          </a:xfrm>
        </p:spPr>
        <p:txBody>
          <a:bodyPr/>
          <a:lstStyle/>
          <a:p>
            <a:r>
              <a:rPr lang="hu-HU" b="1" dirty="0" smtClean="0"/>
              <a:t>Kapacitás csökkenés</a:t>
            </a:r>
            <a:endParaRPr lang="hu-HU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hu-HU" dirty="0"/>
              <a:t>A sávcsökkenés hatása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496944" cy="336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47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Frekvenciakoordinációs munkacsoportok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01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_10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_10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1696</Words>
  <Application>Microsoft Office PowerPoint</Application>
  <PresentationFormat>Diavetítés a képernyőre (4:3 oldalarány)</PresentationFormat>
  <Paragraphs>736</Paragraphs>
  <Slides>27</Slides>
  <Notes>27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27</vt:i4>
      </vt:variant>
    </vt:vector>
  </HeadingPairs>
  <TitlesOfParts>
    <vt:vector size="29" baseType="lpstr">
      <vt:lpstr>Office Theme</vt:lpstr>
      <vt:lpstr>Custom Design</vt:lpstr>
      <vt:lpstr>Új műszaki lehetőségek a digitális televíziózásban </vt:lpstr>
      <vt:lpstr>A sávcsökkenés hatása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Frekvenciakoordinációs munkacsoportok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Az elért eredmények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</dc:creator>
  <cp:lastModifiedBy>Ferencz Zsolt</cp:lastModifiedBy>
  <cp:revision>126</cp:revision>
  <cp:lastPrinted>2018-02-15T12:23:19Z</cp:lastPrinted>
  <dcterms:created xsi:type="dcterms:W3CDTF">2015-12-29T10:49:25Z</dcterms:created>
  <dcterms:modified xsi:type="dcterms:W3CDTF">2018-02-16T07:57:39Z</dcterms:modified>
</cp:coreProperties>
</file>